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6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451" autoAdjust="0"/>
  </p:normalViewPr>
  <p:slideViewPr>
    <p:cSldViewPr snapToGrid="0">
      <p:cViewPr varScale="1">
        <p:scale>
          <a:sx n="58" d="100"/>
          <a:sy n="58" d="100"/>
        </p:scale>
        <p:origin x="98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D5E6A3-BCCC-43D3-A01D-1287BF2772AC}" type="datetimeFigureOut">
              <a:rPr lang="en-US" smtClean="0"/>
              <a:t>10/28/2019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985771-4807-4D7D-8214-E3C14A6480F7}" type="slidenum">
              <a:rPr lang="en-US" smtClean="0"/>
              <a:t>‹#›</a:t>
            </a:fld>
            <a:endParaRPr lang="en-US"/>
          </a:p>
        </p:txBody>
      </p:sp>
    </p:spTree>
    <p:extLst>
      <p:ext uri="{BB962C8B-B14F-4D97-AF65-F5344CB8AC3E}">
        <p14:creationId xmlns:p14="http://schemas.microsoft.com/office/powerpoint/2010/main" val="3065316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breath in oxygen (21% room air) ; it combines with the hemoglobin, taken to tissue level where it is released, and then CO2 reattaches to heme molecule which is carried back to lungs and expelled through respiration.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alveoli are very thin walled air sacs surrounded by capillaries.  The thin walls allow for easy transport of oxygen and carbon dioxide across the barrier for gas exchange and respiration.  This happens through pressure gradients and simply physics.  There is more oxygen in the alveoli so it will diffuse through the capillary into the bloodstream; and there is more carbon dioxide in the bloodstream so it will diffuse through the capillary and into the alveoli</a:t>
            </a:r>
          </a:p>
          <a:p>
            <a:endParaRPr lang="en-US" dirty="0"/>
          </a:p>
        </p:txBody>
      </p:sp>
      <p:sp>
        <p:nvSpPr>
          <p:cNvPr id="4" name="Slide Number Placeholder 3"/>
          <p:cNvSpPr>
            <a:spLocks noGrp="1"/>
          </p:cNvSpPr>
          <p:nvPr>
            <p:ph type="sldNum" sz="quarter" idx="5"/>
          </p:nvPr>
        </p:nvSpPr>
        <p:spPr/>
        <p:txBody>
          <a:bodyPr/>
          <a:lstStyle/>
          <a:p>
            <a:fld id="{77985771-4807-4D7D-8214-E3C14A6480F7}" type="slidenum">
              <a:rPr lang="en-US" smtClean="0"/>
              <a:t>5</a:t>
            </a:fld>
            <a:endParaRPr lang="en-US"/>
          </a:p>
        </p:txBody>
      </p:sp>
    </p:spTree>
    <p:extLst>
      <p:ext uri="{BB962C8B-B14F-4D97-AF65-F5344CB8AC3E}">
        <p14:creationId xmlns:p14="http://schemas.microsoft.com/office/powerpoint/2010/main" val="2829033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985771-4807-4D7D-8214-E3C14A6480F7}" type="slidenum">
              <a:rPr lang="en-US" smtClean="0"/>
              <a:t>17</a:t>
            </a:fld>
            <a:endParaRPr lang="en-US"/>
          </a:p>
        </p:txBody>
      </p:sp>
    </p:spTree>
    <p:extLst>
      <p:ext uri="{BB962C8B-B14F-4D97-AF65-F5344CB8AC3E}">
        <p14:creationId xmlns:p14="http://schemas.microsoft.com/office/powerpoint/2010/main" val="2225349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Hypoxia means there are insufficient oxygen levels in the blood to meet the needs of the tissue.</a:t>
            </a:r>
          </a:p>
          <a:p>
            <a:r>
              <a:rPr lang="en-US" dirty="0"/>
              <a:t>In patients with chronic hypercapnia, the stimulus to breath changes to low oxygen levels, which is referred to as a hypoxic drive.  One common disease is emphysema (keep their </a:t>
            </a:r>
            <a:r>
              <a:rPr lang="en-US" dirty="0" err="1"/>
              <a:t>sats</a:t>
            </a:r>
            <a:r>
              <a:rPr lang="en-US" dirty="0"/>
              <a:t> 88-92%, otherwise their stimulus to breath will be </a:t>
            </a:r>
            <a:r>
              <a:rPr lang="en-US" dirty="0" err="1"/>
              <a:t>inhibitied</a:t>
            </a:r>
            <a:r>
              <a:rPr lang="en-US" dirty="0"/>
              <a:t>.</a:t>
            </a:r>
          </a:p>
        </p:txBody>
      </p:sp>
      <p:sp>
        <p:nvSpPr>
          <p:cNvPr id="4" name="Slide Number Placeholder 3"/>
          <p:cNvSpPr>
            <a:spLocks noGrp="1"/>
          </p:cNvSpPr>
          <p:nvPr>
            <p:ph type="sldNum" sz="quarter" idx="5"/>
          </p:nvPr>
        </p:nvSpPr>
        <p:spPr/>
        <p:txBody>
          <a:bodyPr/>
          <a:lstStyle/>
          <a:p>
            <a:fld id="{77985771-4807-4D7D-8214-E3C14A6480F7}" type="slidenum">
              <a:rPr lang="en-US" smtClean="0"/>
              <a:t>6</a:t>
            </a:fld>
            <a:endParaRPr lang="en-US"/>
          </a:p>
        </p:txBody>
      </p:sp>
    </p:spTree>
    <p:extLst>
      <p:ext uri="{BB962C8B-B14F-4D97-AF65-F5344CB8AC3E}">
        <p14:creationId xmlns:p14="http://schemas.microsoft.com/office/powerpoint/2010/main" val="217127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pair of disorders that usually go together.  They are opposite of each other as one has a stiff lung unable to take air in, and the other results in wasted space within the lung spaces that leads to air trapping.</a:t>
            </a:r>
          </a:p>
          <a:p>
            <a:r>
              <a:rPr lang="en-US" dirty="0"/>
              <a:t>Restrictive – not getting air in (hypoxia) and obstructive, not getting carbon dioxide out (hypercapnia)</a:t>
            </a:r>
          </a:p>
          <a:p>
            <a:endParaRPr lang="en-US" dirty="0"/>
          </a:p>
          <a:p>
            <a:r>
              <a:rPr lang="en-US" dirty="0"/>
              <a:t>This is a global view of the lungs and their ability to get air in and out.</a:t>
            </a:r>
          </a:p>
        </p:txBody>
      </p:sp>
      <p:sp>
        <p:nvSpPr>
          <p:cNvPr id="4" name="Slide Number Placeholder 3"/>
          <p:cNvSpPr>
            <a:spLocks noGrp="1"/>
          </p:cNvSpPr>
          <p:nvPr>
            <p:ph type="sldNum" sz="quarter" idx="5"/>
          </p:nvPr>
        </p:nvSpPr>
        <p:spPr/>
        <p:txBody>
          <a:bodyPr/>
          <a:lstStyle/>
          <a:p>
            <a:fld id="{77985771-4807-4D7D-8214-E3C14A6480F7}" type="slidenum">
              <a:rPr lang="en-US" smtClean="0"/>
              <a:t>8</a:t>
            </a:fld>
            <a:endParaRPr lang="en-US"/>
          </a:p>
        </p:txBody>
      </p:sp>
    </p:spTree>
    <p:extLst>
      <p:ext uri="{BB962C8B-B14F-4D97-AF65-F5344CB8AC3E}">
        <p14:creationId xmlns:p14="http://schemas.microsoft.com/office/powerpoint/2010/main" val="4116392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inadequate ventilation causes a lot of dead space within the lung space.</a:t>
            </a:r>
          </a:p>
          <a:p>
            <a:r>
              <a:rPr lang="en-US" dirty="0"/>
              <a:t>Basically there is something wrong with the lungs that is making it hard to expand.</a:t>
            </a:r>
          </a:p>
          <a:p>
            <a:r>
              <a:rPr lang="en-US" dirty="0"/>
              <a:t>Fibrosis = stiff tissue (cannot expand) sarcoidosis, amyloidosis (genetic) amiodarone toxicity</a:t>
            </a:r>
          </a:p>
          <a:p>
            <a:r>
              <a:rPr lang="en-US" dirty="0"/>
              <a:t>Patients will present with HYPOXIA</a:t>
            </a:r>
          </a:p>
        </p:txBody>
      </p:sp>
      <p:sp>
        <p:nvSpPr>
          <p:cNvPr id="4" name="Slide Number Placeholder 3"/>
          <p:cNvSpPr>
            <a:spLocks noGrp="1"/>
          </p:cNvSpPr>
          <p:nvPr>
            <p:ph type="sldNum" sz="quarter" idx="5"/>
          </p:nvPr>
        </p:nvSpPr>
        <p:spPr/>
        <p:txBody>
          <a:bodyPr/>
          <a:lstStyle/>
          <a:p>
            <a:fld id="{77985771-4807-4D7D-8214-E3C14A6480F7}" type="slidenum">
              <a:rPr lang="en-US" smtClean="0"/>
              <a:t>9</a:t>
            </a:fld>
            <a:endParaRPr lang="en-US"/>
          </a:p>
        </p:txBody>
      </p:sp>
    </p:spTree>
    <p:extLst>
      <p:ext uri="{BB962C8B-B14F-4D97-AF65-F5344CB8AC3E}">
        <p14:creationId xmlns:p14="http://schemas.microsoft.com/office/powerpoint/2010/main" val="326157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Obstructive – instead of letting the lung collapse back into normal size (elasticity of the alveoli) the air is essentially “stuck”.  Patients cannot exhale </a:t>
            </a:r>
            <a:r>
              <a:rPr lang="en-US" dirty="0" err="1"/>
              <a:t>properly.Different</a:t>
            </a:r>
            <a:r>
              <a:rPr lang="en-US" dirty="0"/>
              <a:t> reasons – mucous plug (air can’t escape) or the walls collapse – air can’t recoil out. </a:t>
            </a:r>
            <a:r>
              <a:rPr lang="en-US" b="1" dirty="0"/>
              <a:t>Large, overinflated lungs</a:t>
            </a:r>
            <a:r>
              <a:rPr lang="en-US" dirty="0"/>
              <a:t>.  Imagine how difficult it would be to not be able to exhale?  How uncomfortable?</a:t>
            </a:r>
          </a:p>
          <a:p>
            <a:r>
              <a:rPr lang="en-US" dirty="0"/>
              <a:t>COPD is a mixture of two different diseases (emphysema – loss of elasticity; chronic bronchitis – irritation causing increased mucous production)</a:t>
            </a:r>
          </a:p>
          <a:p>
            <a:r>
              <a:rPr lang="en-US" dirty="0"/>
              <a:t>Asthma causes constriction of the bronchioles causing airways to spasm and close up, blocking the air from getting out.</a:t>
            </a:r>
          </a:p>
        </p:txBody>
      </p:sp>
      <p:sp>
        <p:nvSpPr>
          <p:cNvPr id="4" name="Slide Number Placeholder 3"/>
          <p:cNvSpPr>
            <a:spLocks noGrp="1"/>
          </p:cNvSpPr>
          <p:nvPr>
            <p:ph type="sldNum" sz="quarter" idx="5"/>
          </p:nvPr>
        </p:nvSpPr>
        <p:spPr/>
        <p:txBody>
          <a:bodyPr/>
          <a:lstStyle/>
          <a:p>
            <a:fld id="{77985771-4807-4D7D-8214-E3C14A6480F7}" type="slidenum">
              <a:rPr lang="en-US" smtClean="0"/>
              <a:t>10</a:t>
            </a:fld>
            <a:endParaRPr lang="en-US"/>
          </a:p>
        </p:txBody>
      </p:sp>
    </p:spTree>
    <p:extLst>
      <p:ext uri="{BB962C8B-B14F-4D97-AF65-F5344CB8AC3E}">
        <p14:creationId xmlns:p14="http://schemas.microsoft.com/office/powerpoint/2010/main" val="683883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much more difficult for air to pass through liquid than it is a thin permeable membrane (normal alveoli).</a:t>
            </a:r>
          </a:p>
          <a:p>
            <a:r>
              <a:rPr lang="en-US" dirty="0"/>
              <a:t>There is much less oxygen available to the tissues, and the patient becomes hypoxic as well as hypercapnic.  This can lead to respiratory failure.</a:t>
            </a:r>
          </a:p>
          <a:p>
            <a:r>
              <a:rPr lang="en-US" dirty="0"/>
              <a:t>What causes this?  Infection (common) pneumonia – think of inflammatory process – swelling, phagocytes, fluid shifts, mucous production.  Pulmonary edema (heart failure, left ventricular failure).</a:t>
            </a:r>
          </a:p>
          <a:p>
            <a:r>
              <a:rPr lang="en-US" dirty="0"/>
              <a:t>Gas exchange = “wet lungs”</a:t>
            </a:r>
          </a:p>
        </p:txBody>
      </p:sp>
      <p:sp>
        <p:nvSpPr>
          <p:cNvPr id="4" name="Slide Number Placeholder 3"/>
          <p:cNvSpPr>
            <a:spLocks noGrp="1"/>
          </p:cNvSpPr>
          <p:nvPr>
            <p:ph type="sldNum" sz="quarter" idx="5"/>
          </p:nvPr>
        </p:nvSpPr>
        <p:spPr/>
        <p:txBody>
          <a:bodyPr/>
          <a:lstStyle/>
          <a:p>
            <a:fld id="{77985771-4807-4D7D-8214-E3C14A6480F7}" type="slidenum">
              <a:rPr lang="en-US" smtClean="0"/>
              <a:t>12</a:t>
            </a:fld>
            <a:endParaRPr lang="en-US"/>
          </a:p>
        </p:txBody>
      </p:sp>
    </p:spTree>
    <p:extLst>
      <p:ext uri="{BB962C8B-B14F-4D97-AF65-F5344CB8AC3E}">
        <p14:creationId xmlns:p14="http://schemas.microsoft.com/office/powerpoint/2010/main" val="1753446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the gas exchange problems are “wet” lungs, the problems with perfusion are almost “too dry”.  There is no blood supply!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What this is, its a clot that lodges in the pulmonary arterial circulation. Caused by an obstruction of arterial blood flow through the lungs, remember that the right ventricle pumps to the lungs so an embolism has originated on the venous side and it travels up to the inferior vena cava into the right atria, right ventricle and then the embolus travels to the lung and lodges in the pulmonary circulation</a:t>
            </a:r>
          </a:p>
          <a:p>
            <a:endParaRPr lang="en-US" dirty="0"/>
          </a:p>
        </p:txBody>
      </p:sp>
      <p:sp>
        <p:nvSpPr>
          <p:cNvPr id="4" name="Slide Number Placeholder 3"/>
          <p:cNvSpPr>
            <a:spLocks noGrp="1"/>
          </p:cNvSpPr>
          <p:nvPr>
            <p:ph type="sldNum" sz="quarter" idx="5"/>
          </p:nvPr>
        </p:nvSpPr>
        <p:spPr/>
        <p:txBody>
          <a:bodyPr/>
          <a:lstStyle/>
          <a:p>
            <a:fld id="{77985771-4807-4D7D-8214-E3C14A6480F7}" type="slidenum">
              <a:rPr lang="en-US" smtClean="0"/>
              <a:t>14</a:t>
            </a:fld>
            <a:endParaRPr lang="en-US"/>
          </a:p>
        </p:txBody>
      </p:sp>
    </p:spTree>
    <p:extLst>
      <p:ext uri="{BB962C8B-B14F-4D97-AF65-F5344CB8AC3E}">
        <p14:creationId xmlns:p14="http://schemas.microsoft.com/office/powerpoint/2010/main" val="1437829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very basic overview of the pulmonary disorders that will give you some structure as to the specific disease patterns and how they cause problems with oxygenation and perfusion.</a:t>
            </a:r>
          </a:p>
        </p:txBody>
      </p:sp>
      <p:sp>
        <p:nvSpPr>
          <p:cNvPr id="4" name="Slide Number Placeholder 3"/>
          <p:cNvSpPr>
            <a:spLocks noGrp="1"/>
          </p:cNvSpPr>
          <p:nvPr>
            <p:ph type="sldNum" sz="quarter" idx="5"/>
          </p:nvPr>
        </p:nvSpPr>
        <p:spPr/>
        <p:txBody>
          <a:bodyPr/>
          <a:lstStyle/>
          <a:p>
            <a:fld id="{77985771-4807-4D7D-8214-E3C14A6480F7}" type="slidenum">
              <a:rPr lang="en-US" smtClean="0"/>
              <a:t>15</a:t>
            </a:fld>
            <a:endParaRPr lang="en-US"/>
          </a:p>
        </p:txBody>
      </p:sp>
    </p:spTree>
    <p:extLst>
      <p:ext uri="{BB962C8B-B14F-4D97-AF65-F5344CB8AC3E}">
        <p14:creationId xmlns:p14="http://schemas.microsoft.com/office/powerpoint/2010/main" val="3763182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Atelectasis</a:t>
            </a:r>
          </a:p>
        </p:txBody>
      </p:sp>
      <p:sp>
        <p:nvSpPr>
          <p:cNvPr id="4" name="Slide Number Placeholder 3"/>
          <p:cNvSpPr>
            <a:spLocks noGrp="1"/>
          </p:cNvSpPr>
          <p:nvPr>
            <p:ph type="sldNum" sz="quarter" idx="5"/>
          </p:nvPr>
        </p:nvSpPr>
        <p:spPr/>
        <p:txBody>
          <a:bodyPr/>
          <a:lstStyle/>
          <a:p>
            <a:fld id="{77985771-4807-4D7D-8214-E3C14A6480F7}" type="slidenum">
              <a:rPr lang="en-US" smtClean="0"/>
              <a:t>16</a:t>
            </a:fld>
            <a:endParaRPr lang="en-US"/>
          </a:p>
        </p:txBody>
      </p:sp>
    </p:spTree>
    <p:extLst>
      <p:ext uri="{BB962C8B-B14F-4D97-AF65-F5344CB8AC3E}">
        <p14:creationId xmlns:p14="http://schemas.microsoft.com/office/powerpoint/2010/main" val="260314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26196EB6-4E69-4DB5-9637-CC83FD22D597}" type="datetimeFigureOut">
              <a:rPr lang="en-US" smtClean="0"/>
              <a:t>10/28/2019</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5EB0A96-D00F-4D68-9F6C-DDE35250920A}" type="slidenum">
              <a:rPr lang="en-US" smtClean="0"/>
              <a:t>‹#›</a:t>
            </a:fld>
            <a:endParaRPr lang="en-US"/>
          </a:p>
        </p:txBody>
      </p:sp>
    </p:spTree>
    <p:extLst>
      <p:ext uri="{BB962C8B-B14F-4D97-AF65-F5344CB8AC3E}">
        <p14:creationId xmlns:p14="http://schemas.microsoft.com/office/powerpoint/2010/main" val="2478231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196EB6-4E69-4DB5-9637-CC83FD22D597}"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B0A96-D00F-4D68-9F6C-DDE35250920A}" type="slidenum">
              <a:rPr lang="en-US" smtClean="0"/>
              <a:t>‹#›</a:t>
            </a:fld>
            <a:endParaRPr lang="en-US"/>
          </a:p>
        </p:txBody>
      </p:sp>
    </p:spTree>
    <p:extLst>
      <p:ext uri="{BB962C8B-B14F-4D97-AF65-F5344CB8AC3E}">
        <p14:creationId xmlns:p14="http://schemas.microsoft.com/office/powerpoint/2010/main" val="2181258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196EB6-4E69-4DB5-9637-CC83FD22D597}"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B0A96-D00F-4D68-9F6C-DDE35250920A}" type="slidenum">
              <a:rPr lang="en-US" smtClean="0"/>
              <a:t>‹#›</a:t>
            </a:fld>
            <a:endParaRPr lang="en-US"/>
          </a:p>
        </p:txBody>
      </p:sp>
    </p:spTree>
    <p:extLst>
      <p:ext uri="{BB962C8B-B14F-4D97-AF65-F5344CB8AC3E}">
        <p14:creationId xmlns:p14="http://schemas.microsoft.com/office/powerpoint/2010/main" val="2976697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196EB6-4E69-4DB5-9637-CC83FD22D597}"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B0A96-D00F-4D68-9F6C-DDE35250920A}"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25907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196EB6-4E69-4DB5-9637-CC83FD22D597}"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B0A96-D00F-4D68-9F6C-DDE35250920A}" type="slidenum">
              <a:rPr lang="en-US" smtClean="0"/>
              <a:t>‹#›</a:t>
            </a:fld>
            <a:endParaRPr lang="en-US"/>
          </a:p>
        </p:txBody>
      </p:sp>
    </p:spTree>
    <p:extLst>
      <p:ext uri="{BB962C8B-B14F-4D97-AF65-F5344CB8AC3E}">
        <p14:creationId xmlns:p14="http://schemas.microsoft.com/office/powerpoint/2010/main" val="2955913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6196EB6-4E69-4DB5-9637-CC83FD22D597}" type="datetimeFigureOut">
              <a:rPr lang="en-US" smtClean="0"/>
              <a:t>10/28/2019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B0A96-D00F-4D68-9F6C-DDE35250920A}" type="slidenum">
              <a:rPr lang="en-US" smtClean="0"/>
              <a:t>‹#›</a:t>
            </a:fld>
            <a:endParaRPr lang="en-US"/>
          </a:p>
        </p:txBody>
      </p:sp>
    </p:spTree>
    <p:extLst>
      <p:ext uri="{BB962C8B-B14F-4D97-AF65-F5344CB8AC3E}">
        <p14:creationId xmlns:p14="http://schemas.microsoft.com/office/powerpoint/2010/main" val="1351321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6196EB6-4E69-4DB5-9637-CC83FD22D597}" type="datetimeFigureOut">
              <a:rPr lang="en-US" smtClean="0"/>
              <a:t>10/28/2019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B0A96-D00F-4D68-9F6C-DDE35250920A}" type="slidenum">
              <a:rPr lang="en-US" smtClean="0"/>
              <a:t>‹#›</a:t>
            </a:fld>
            <a:endParaRPr lang="en-US"/>
          </a:p>
        </p:txBody>
      </p:sp>
    </p:spTree>
    <p:extLst>
      <p:ext uri="{BB962C8B-B14F-4D97-AF65-F5344CB8AC3E}">
        <p14:creationId xmlns:p14="http://schemas.microsoft.com/office/powerpoint/2010/main" val="3243502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96EB6-4E69-4DB5-9637-CC83FD22D597}"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B0A96-D00F-4D68-9F6C-DDE35250920A}" type="slidenum">
              <a:rPr lang="en-US" smtClean="0"/>
              <a:t>‹#›</a:t>
            </a:fld>
            <a:endParaRPr lang="en-US"/>
          </a:p>
        </p:txBody>
      </p:sp>
    </p:spTree>
    <p:extLst>
      <p:ext uri="{BB962C8B-B14F-4D97-AF65-F5344CB8AC3E}">
        <p14:creationId xmlns:p14="http://schemas.microsoft.com/office/powerpoint/2010/main" val="1986130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96EB6-4E69-4DB5-9637-CC83FD22D597}"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B0A96-D00F-4D68-9F6C-DDE35250920A}" type="slidenum">
              <a:rPr lang="en-US" smtClean="0"/>
              <a:t>‹#›</a:t>
            </a:fld>
            <a:endParaRPr lang="en-US"/>
          </a:p>
        </p:txBody>
      </p:sp>
    </p:spTree>
    <p:extLst>
      <p:ext uri="{BB962C8B-B14F-4D97-AF65-F5344CB8AC3E}">
        <p14:creationId xmlns:p14="http://schemas.microsoft.com/office/powerpoint/2010/main" val="288005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96EB6-4E69-4DB5-9637-CC83FD22D597}"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B0A96-D00F-4D68-9F6C-DDE35250920A}" type="slidenum">
              <a:rPr lang="en-US" smtClean="0"/>
              <a:t>‹#›</a:t>
            </a:fld>
            <a:endParaRPr lang="en-US"/>
          </a:p>
        </p:txBody>
      </p:sp>
    </p:spTree>
    <p:extLst>
      <p:ext uri="{BB962C8B-B14F-4D97-AF65-F5344CB8AC3E}">
        <p14:creationId xmlns:p14="http://schemas.microsoft.com/office/powerpoint/2010/main" val="4181160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196EB6-4E69-4DB5-9637-CC83FD22D597}"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B0A96-D00F-4D68-9F6C-DDE35250920A}" type="slidenum">
              <a:rPr lang="en-US" smtClean="0"/>
              <a:t>‹#›</a:t>
            </a:fld>
            <a:endParaRPr lang="en-US"/>
          </a:p>
        </p:txBody>
      </p:sp>
    </p:spTree>
    <p:extLst>
      <p:ext uri="{BB962C8B-B14F-4D97-AF65-F5344CB8AC3E}">
        <p14:creationId xmlns:p14="http://schemas.microsoft.com/office/powerpoint/2010/main" val="243684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196EB6-4E69-4DB5-9637-CC83FD22D597}"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B0A96-D00F-4D68-9F6C-DDE35250920A}" type="slidenum">
              <a:rPr lang="en-US" smtClean="0"/>
              <a:t>‹#›</a:t>
            </a:fld>
            <a:endParaRPr lang="en-US"/>
          </a:p>
        </p:txBody>
      </p:sp>
    </p:spTree>
    <p:extLst>
      <p:ext uri="{BB962C8B-B14F-4D97-AF65-F5344CB8AC3E}">
        <p14:creationId xmlns:p14="http://schemas.microsoft.com/office/powerpoint/2010/main" val="1712960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196EB6-4E69-4DB5-9637-CC83FD22D597}" type="datetimeFigureOut">
              <a:rPr lang="en-US" smtClean="0"/>
              <a:t>10/28/2019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B0A96-D00F-4D68-9F6C-DDE35250920A}" type="slidenum">
              <a:rPr lang="en-US" smtClean="0"/>
              <a:t>‹#›</a:t>
            </a:fld>
            <a:endParaRPr lang="en-US"/>
          </a:p>
        </p:txBody>
      </p:sp>
    </p:spTree>
    <p:extLst>
      <p:ext uri="{BB962C8B-B14F-4D97-AF65-F5344CB8AC3E}">
        <p14:creationId xmlns:p14="http://schemas.microsoft.com/office/powerpoint/2010/main" val="1253840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196EB6-4E69-4DB5-9637-CC83FD22D597}" type="datetimeFigureOut">
              <a:rPr lang="en-US" smtClean="0"/>
              <a:t>10/28/2019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B0A96-D00F-4D68-9F6C-DDE35250920A}" type="slidenum">
              <a:rPr lang="en-US" smtClean="0"/>
              <a:t>‹#›</a:t>
            </a:fld>
            <a:endParaRPr lang="en-US"/>
          </a:p>
        </p:txBody>
      </p:sp>
    </p:spTree>
    <p:extLst>
      <p:ext uri="{BB962C8B-B14F-4D97-AF65-F5344CB8AC3E}">
        <p14:creationId xmlns:p14="http://schemas.microsoft.com/office/powerpoint/2010/main" val="2346139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96EB6-4E69-4DB5-9637-CC83FD22D597}" type="datetimeFigureOut">
              <a:rPr lang="en-US" smtClean="0"/>
              <a:t>10/28/2019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B0A96-D00F-4D68-9F6C-DDE35250920A}" type="slidenum">
              <a:rPr lang="en-US" smtClean="0"/>
              <a:t>‹#›</a:t>
            </a:fld>
            <a:endParaRPr lang="en-US"/>
          </a:p>
        </p:txBody>
      </p:sp>
    </p:spTree>
    <p:extLst>
      <p:ext uri="{BB962C8B-B14F-4D97-AF65-F5344CB8AC3E}">
        <p14:creationId xmlns:p14="http://schemas.microsoft.com/office/powerpoint/2010/main" val="79139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196EB6-4E69-4DB5-9637-CC83FD22D597}"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B0A96-D00F-4D68-9F6C-DDE35250920A}" type="slidenum">
              <a:rPr lang="en-US" smtClean="0"/>
              <a:t>‹#›</a:t>
            </a:fld>
            <a:endParaRPr lang="en-US"/>
          </a:p>
        </p:txBody>
      </p:sp>
    </p:spTree>
    <p:extLst>
      <p:ext uri="{BB962C8B-B14F-4D97-AF65-F5344CB8AC3E}">
        <p14:creationId xmlns:p14="http://schemas.microsoft.com/office/powerpoint/2010/main" val="229433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196EB6-4E69-4DB5-9637-CC83FD22D597}"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B0A96-D00F-4D68-9F6C-DDE35250920A}" type="slidenum">
              <a:rPr lang="en-US" smtClean="0"/>
              <a:t>‹#›</a:t>
            </a:fld>
            <a:endParaRPr lang="en-US"/>
          </a:p>
        </p:txBody>
      </p:sp>
    </p:spTree>
    <p:extLst>
      <p:ext uri="{BB962C8B-B14F-4D97-AF65-F5344CB8AC3E}">
        <p14:creationId xmlns:p14="http://schemas.microsoft.com/office/powerpoint/2010/main" val="2734427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6196EB6-4E69-4DB5-9637-CC83FD22D597}" type="datetimeFigureOut">
              <a:rPr lang="en-US" smtClean="0"/>
              <a:t>10/28/2019</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5EB0A96-D00F-4D68-9F6C-DDE35250920A}" type="slidenum">
              <a:rPr lang="en-US" smtClean="0"/>
              <a:t>‹#›</a:t>
            </a:fld>
            <a:endParaRPr lang="en-US"/>
          </a:p>
        </p:txBody>
      </p:sp>
    </p:spTree>
    <p:extLst>
      <p:ext uri="{BB962C8B-B14F-4D97-AF65-F5344CB8AC3E}">
        <p14:creationId xmlns:p14="http://schemas.microsoft.com/office/powerpoint/2010/main" val="18055803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lideshare.net/FatimaAwadh/obstructive-vs-restrictiv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www.mayoclinic.org/diseases-conditions/pulmonary-embolism/symptoms-causes/syc-20354647" TargetMode="External"/><Relationship Id="rId4" Type="http://schemas.openxmlformats.org/officeDocument/2006/relationships/hyperlink" Target="https://www.nationaljewish.org/conditions/copd-chronic-obstructive-pulmonary-disease/overview"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Qbn1Zw5CTbA&amp;t=9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7C06-6779-4CB3-99DB-5BAFF3989C65}"/>
              </a:ext>
            </a:extLst>
          </p:cNvPr>
          <p:cNvSpPr>
            <a:spLocks noGrp="1"/>
          </p:cNvSpPr>
          <p:nvPr>
            <p:ph type="ctrTitle"/>
          </p:nvPr>
        </p:nvSpPr>
        <p:spPr/>
        <p:txBody>
          <a:bodyPr/>
          <a:lstStyle/>
          <a:p>
            <a:r>
              <a:rPr lang="en-US" dirty="0"/>
              <a:t>Pulmonary diseases</a:t>
            </a:r>
          </a:p>
        </p:txBody>
      </p:sp>
      <p:sp>
        <p:nvSpPr>
          <p:cNvPr id="3" name="Subtitle 2">
            <a:extLst>
              <a:ext uri="{FF2B5EF4-FFF2-40B4-BE49-F238E27FC236}">
                <a16:creationId xmlns:a16="http://schemas.microsoft.com/office/drawing/2014/main" id="{4C5E5444-4371-42FB-8480-5CEF6041D773}"/>
              </a:ext>
            </a:extLst>
          </p:cNvPr>
          <p:cNvSpPr>
            <a:spLocks noGrp="1"/>
          </p:cNvSpPr>
          <p:nvPr>
            <p:ph type="subTitle" idx="1"/>
          </p:nvPr>
        </p:nvSpPr>
        <p:spPr/>
        <p:txBody>
          <a:bodyPr/>
          <a:lstStyle/>
          <a:p>
            <a:r>
              <a:rPr lang="en-US" dirty="0"/>
              <a:t>Pathophysiology:</a:t>
            </a:r>
          </a:p>
          <a:p>
            <a:r>
              <a:rPr lang="en-US" dirty="0"/>
              <a:t>Presented by Katie Mathern</a:t>
            </a:r>
          </a:p>
          <a:p>
            <a:r>
              <a:rPr lang="en-US" dirty="0"/>
              <a:t>October 28</a:t>
            </a:r>
            <a:r>
              <a:rPr lang="en-US" baseline="30000" dirty="0"/>
              <a:t>th</a:t>
            </a:r>
            <a:r>
              <a:rPr lang="en-US" dirty="0"/>
              <a:t>, 2019</a:t>
            </a:r>
          </a:p>
        </p:txBody>
      </p:sp>
    </p:spTree>
    <p:extLst>
      <p:ext uri="{BB962C8B-B14F-4D97-AF65-F5344CB8AC3E}">
        <p14:creationId xmlns:p14="http://schemas.microsoft.com/office/powerpoint/2010/main" val="40998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98D80-BF20-4006-8E05-49C2C01D3C24}"/>
              </a:ext>
            </a:extLst>
          </p:cNvPr>
          <p:cNvSpPr>
            <a:spLocks noGrp="1"/>
          </p:cNvSpPr>
          <p:nvPr>
            <p:ph type="title"/>
          </p:nvPr>
        </p:nvSpPr>
        <p:spPr>
          <a:xfrm>
            <a:off x="1146705" y="609601"/>
            <a:ext cx="3856037" cy="1009879"/>
          </a:xfrm>
        </p:spPr>
        <p:txBody>
          <a:bodyPr/>
          <a:lstStyle/>
          <a:p>
            <a:r>
              <a:rPr lang="en-US" dirty="0"/>
              <a:t>Obstructive disorders</a:t>
            </a:r>
          </a:p>
        </p:txBody>
      </p:sp>
      <p:sp>
        <p:nvSpPr>
          <p:cNvPr id="4" name="Text Placeholder 3">
            <a:extLst>
              <a:ext uri="{FF2B5EF4-FFF2-40B4-BE49-F238E27FC236}">
                <a16:creationId xmlns:a16="http://schemas.microsoft.com/office/drawing/2014/main" id="{CCA7C152-A5BA-4B9C-9D26-6C3DCAC2CEBE}"/>
              </a:ext>
            </a:extLst>
          </p:cNvPr>
          <p:cNvSpPr>
            <a:spLocks noGrp="1"/>
          </p:cNvSpPr>
          <p:nvPr>
            <p:ph type="body" sz="half" idx="2"/>
          </p:nvPr>
        </p:nvSpPr>
        <p:spPr>
          <a:xfrm>
            <a:off x="1146705" y="1784733"/>
            <a:ext cx="3856037" cy="4463666"/>
          </a:xfrm>
        </p:spPr>
        <p:txBody>
          <a:bodyPr>
            <a:normAutofit/>
          </a:bodyPr>
          <a:lstStyle/>
          <a:p>
            <a:r>
              <a:rPr lang="en-US" sz="2000" dirty="0"/>
              <a:t>Diseases which impair airflow.  Usually we think of “trapped air” in the lung, but obstructive diseases also include hyperreactive airway disease, aka asthma.</a:t>
            </a:r>
          </a:p>
          <a:p>
            <a:pPr marL="285750" indent="-285750">
              <a:buFont typeface="Wingdings" panose="05000000000000000000" pitchFamily="2" charset="2"/>
              <a:buChar char="Ø"/>
            </a:pPr>
            <a:r>
              <a:rPr lang="en-US" sz="1800" dirty="0"/>
              <a:t>COPD</a:t>
            </a:r>
          </a:p>
          <a:p>
            <a:pPr marL="285750" indent="-285750">
              <a:buFont typeface="Wingdings" panose="05000000000000000000" pitchFamily="2" charset="2"/>
              <a:buChar char="Ø"/>
            </a:pPr>
            <a:r>
              <a:rPr lang="en-US" sz="1800" dirty="0"/>
              <a:t>Asthma</a:t>
            </a:r>
          </a:p>
          <a:p>
            <a:pPr marL="285750" indent="-285750">
              <a:buFont typeface="Wingdings" panose="05000000000000000000" pitchFamily="2" charset="2"/>
              <a:buChar char="Ø"/>
            </a:pPr>
            <a:r>
              <a:rPr lang="en-US" sz="1800" dirty="0"/>
              <a:t>Mucous Plugging</a:t>
            </a:r>
          </a:p>
          <a:p>
            <a:pPr marL="285750" indent="-285750">
              <a:buFont typeface="Wingdings" panose="05000000000000000000" pitchFamily="2" charset="2"/>
              <a:buChar char="Ø"/>
            </a:pPr>
            <a:r>
              <a:rPr lang="en-US" sz="1800" dirty="0"/>
              <a:t>Bronchiectasis</a:t>
            </a:r>
          </a:p>
          <a:p>
            <a:pPr marL="285750" indent="-285750">
              <a:buFont typeface="Wingdings" panose="05000000000000000000" pitchFamily="2" charset="2"/>
              <a:buChar char="Ø"/>
            </a:pPr>
            <a:r>
              <a:rPr lang="en-US" sz="1800" dirty="0"/>
              <a:t>Obstructive Sleep Apnea</a:t>
            </a:r>
          </a:p>
        </p:txBody>
      </p:sp>
      <p:pic>
        <p:nvPicPr>
          <p:cNvPr id="8" name="Content Placeholder 7">
            <a:extLst>
              <a:ext uri="{FF2B5EF4-FFF2-40B4-BE49-F238E27FC236}">
                <a16:creationId xmlns:a16="http://schemas.microsoft.com/office/drawing/2014/main" id="{1E89AC01-F8BC-4D07-8141-71149273F39A}"/>
              </a:ext>
            </a:extLst>
          </p:cNvPr>
          <p:cNvPicPr>
            <a:picLocks noGrp="1" noChangeAspect="1"/>
          </p:cNvPicPr>
          <p:nvPr>
            <p:ph idx="1"/>
          </p:nvPr>
        </p:nvPicPr>
        <p:blipFill>
          <a:blip r:embed="rId3"/>
          <a:stretch>
            <a:fillRect/>
          </a:stretch>
        </p:blipFill>
        <p:spPr>
          <a:xfrm>
            <a:off x="5163101" y="1346802"/>
            <a:ext cx="5882194" cy="4668408"/>
          </a:xfrm>
          <a:prstGeom prst="rect">
            <a:avLst/>
          </a:prstGeom>
        </p:spPr>
      </p:pic>
    </p:spTree>
    <p:extLst>
      <p:ext uri="{BB962C8B-B14F-4D97-AF65-F5344CB8AC3E}">
        <p14:creationId xmlns:p14="http://schemas.microsoft.com/office/powerpoint/2010/main" val="940661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6CE88-9C38-4E91-8425-BAF5D3409B1A}"/>
              </a:ext>
            </a:extLst>
          </p:cNvPr>
          <p:cNvSpPr>
            <a:spLocks noGrp="1"/>
          </p:cNvSpPr>
          <p:nvPr>
            <p:ph type="title"/>
          </p:nvPr>
        </p:nvSpPr>
        <p:spPr/>
        <p:txBody>
          <a:bodyPr/>
          <a:lstStyle/>
          <a:p>
            <a:r>
              <a:rPr lang="en-US" dirty="0"/>
              <a:t>Pulmonary disorders</a:t>
            </a:r>
          </a:p>
        </p:txBody>
      </p:sp>
      <p:sp>
        <p:nvSpPr>
          <p:cNvPr id="3" name="Text Placeholder 2">
            <a:extLst>
              <a:ext uri="{FF2B5EF4-FFF2-40B4-BE49-F238E27FC236}">
                <a16:creationId xmlns:a16="http://schemas.microsoft.com/office/drawing/2014/main" id="{96381260-2C14-4660-BD56-32160F4FA40D}"/>
              </a:ext>
            </a:extLst>
          </p:cNvPr>
          <p:cNvSpPr>
            <a:spLocks noGrp="1"/>
          </p:cNvSpPr>
          <p:nvPr>
            <p:ph type="body" idx="1"/>
          </p:nvPr>
        </p:nvSpPr>
        <p:spPr/>
        <p:txBody>
          <a:bodyPr/>
          <a:lstStyle/>
          <a:p>
            <a:r>
              <a:rPr lang="en-US" dirty="0"/>
              <a:t>Problems with gas exchange</a:t>
            </a:r>
          </a:p>
        </p:txBody>
      </p:sp>
    </p:spTree>
    <p:extLst>
      <p:ext uri="{BB962C8B-B14F-4D97-AF65-F5344CB8AC3E}">
        <p14:creationId xmlns:p14="http://schemas.microsoft.com/office/powerpoint/2010/main" val="1635957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3DCCA-7A9B-4751-9907-5B604423D640}"/>
              </a:ext>
            </a:extLst>
          </p:cNvPr>
          <p:cNvSpPr>
            <a:spLocks noGrp="1"/>
          </p:cNvSpPr>
          <p:nvPr>
            <p:ph type="title"/>
          </p:nvPr>
        </p:nvSpPr>
        <p:spPr>
          <a:xfrm>
            <a:off x="1146704" y="1143793"/>
            <a:ext cx="3856037" cy="1068384"/>
          </a:xfrm>
        </p:spPr>
        <p:txBody>
          <a:bodyPr/>
          <a:lstStyle/>
          <a:p>
            <a:r>
              <a:rPr lang="en-US" dirty="0"/>
              <a:t>Impaired gas exchange</a:t>
            </a:r>
          </a:p>
        </p:txBody>
      </p:sp>
      <p:pic>
        <p:nvPicPr>
          <p:cNvPr id="6" name="Content Placeholder 5" descr="A picture containing sitting, holding, table, glasses&#10;&#10;Description automatically generated">
            <a:extLst>
              <a:ext uri="{FF2B5EF4-FFF2-40B4-BE49-F238E27FC236}">
                <a16:creationId xmlns:a16="http://schemas.microsoft.com/office/drawing/2014/main" id="{CA3ECF6B-7BA3-4EAD-94F3-9EBA8E553A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93482" y="1677985"/>
            <a:ext cx="4935251" cy="3313806"/>
          </a:xfrm>
        </p:spPr>
      </p:pic>
      <p:sp>
        <p:nvSpPr>
          <p:cNvPr id="4" name="Text Placeholder 3">
            <a:extLst>
              <a:ext uri="{FF2B5EF4-FFF2-40B4-BE49-F238E27FC236}">
                <a16:creationId xmlns:a16="http://schemas.microsoft.com/office/drawing/2014/main" id="{F71F3C71-B678-4B84-AB60-D3CF92F86C29}"/>
              </a:ext>
            </a:extLst>
          </p:cNvPr>
          <p:cNvSpPr>
            <a:spLocks noGrp="1"/>
          </p:cNvSpPr>
          <p:nvPr>
            <p:ph type="body" sz="half" idx="2"/>
          </p:nvPr>
        </p:nvSpPr>
        <p:spPr>
          <a:xfrm>
            <a:off x="1146705" y="2477394"/>
            <a:ext cx="3856037" cy="3313806"/>
          </a:xfrm>
        </p:spPr>
        <p:txBody>
          <a:bodyPr>
            <a:normAutofit/>
          </a:bodyPr>
          <a:lstStyle/>
          <a:p>
            <a:r>
              <a:rPr lang="en-US" sz="2000" dirty="0"/>
              <a:t>Disease processes which cause the alveoli to be filled up with fluid causing difficulty for gas exchange.</a:t>
            </a:r>
          </a:p>
          <a:p>
            <a:pPr marL="285750" indent="-285750">
              <a:buFont typeface="Wingdings" panose="05000000000000000000" pitchFamily="2" charset="2"/>
              <a:buChar char="Ø"/>
            </a:pPr>
            <a:r>
              <a:rPr lang="en-US" sz="1800" dirty="0"/>
              <a:t>Atelectasis</a:t>
            </a:r>
          </a:p>
          <a:p>
            <a:pPr marL="285750" indent="-285750">
              <a:buFont typeface="Wingdings" panose="05000000000000000000" pitchFamily="2" charset="2"/>
              <a:buChar char="Ø"/>
            </a:pPr>
            <a:r>
              <a:rPr lang="en-US" sz="1800" dirty="0"/>
              <a:t>Pneumonia</a:t>
            </a:r>
          </a:p>
          <a:p>
            <a:pPr marL="285750" indent="-285750">
              <a:buFont typeface="Wingdings" panose="05000000000000000000" pitchFamily="2" charset="2"/>
              <a:buChar char="Ø"/>
            </a:pPr>
            <a:r>
              <a:rPr lang="en-US" sz="1800" dirty="0"/>
              <a:t>Pulmonary Edema</a:t>
            </a:r>
          </a:p>
        </p:txBody>
      </p:sp>
    </p:spTree>
    <p:extLst>
      <p:ext uri="{BB962C8B-B14F-4D97-AF65-F5344CB8AC3E}">
        <p14:creationId xmlns:p14="http://schemas.microsoft.com/office/powerpoint/2010/main" val="2285116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E70D0-E606-4B51-BA9C-C5E4E848DECF}"/>
              </a:ext>
            </a:extLst>
          </p:cNvPr>
          <p:cNvSpPr>
            <a:spLocks noGrp="1"/>
          </p:cNvSpPr>
          <p:nvPr>
            <p:ph type="title"/>
          </p:nvPr>
        </p:nvSpPr>
        <p:spPr/>
        <p:txBody>
          <a:bodyPr/>
          <a:lstStyle/>
          <a:p>
            <a:r>
              <a:rPr lang="en-US" dirty="0"/>
              <a:t>Pulmonary disorders</a:t>
            </a:r>
          </a:p>
        </p:txBody>
      </p:sp>
      <p:sp>
        <p:nvSpPr>
          <p:cNvPr id="3" name="Text Placeholder 2">
            <a:extLst>
              <a:ext uri="{FF2B5EF4-FFF2-40B4-BE49-F238E27FC236}">
                <a16:creationId xmlns:a16="http://schemas.microsoft.com/office/drawing/2014/main" id="{75CF5268-6E26-476B-8BDA-6E3C90C70CB2}"/>
              </a:ext>
            </a:extLst>
          </p:cNvPr>
          <p:cNvSpPr>
            <a:spLocks noGrp="1"/>
          </p:cNvSpPr>
          <p:nvPr>
            <p:ph type="body" idx="1"/>
          </p:nvPr>
        </p:nvSpPr>
        <p:spPr/>
        <p:txBody>
          <a:bodyPr/>
          <a:lstStyle/>
          <a:p>
            <a:r>
              <a:rPr lang="en-US" dirty="0"/>
              <a:t>Problems with perfusion</a:t>
            </a:r>
          </a:p>
        </p:txBody>
      </p:sp>
    </p:spTree>
    <p:extLst>
      <p:ext uri="{BB962C8B-B14F-4D97-AF65-F5344CB8AC3E}">
        <p14:creationId xmlns:p14="http://schemas.microsoft.com/office/powerpoint/2010/main" val="2221480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1251-5EC2-450A-BC41-68137B8BD828}"/>
              </a:ext>
            </a:extLst>
          </p:cNvPr>
          <p:cNvSpPr>
            <a:spLocks noGrp="1"/>
          </p:cNvSpPr>
          <p:nvPr>
            <p:ph type="title"/>
          </p:nvPr>
        </p:nvSpPr>
        <p:spPr/>
        <p:txBody>
          <a:bodyPr/>
          <a:lstStyle/>
          <a:p>
            <a:r>
              <a:rPr lang="en-US" dirty="0"/>
              <a:t>Problems with Perfusion</a:t>
            </a:r>
          </a:p>
        </p:txBody>
      </p:sp>
      <p:pic>
        <p:nvPicPr>
          <p:cNvPr id="5" name="Content Placeholder 4">
            <a:extLst>
              <a:ext uri="{FF2B5EF4-FFF2-40B4-BE49-F238E27FC236}">
                <a16:creationId xmlns:a16="http://schemas.microsoft.com/office/drawing/2014/main" id="{AE23F6F0-8F87-43A8-839F-DFD769538465}"/>
              </a:ext>
            </a:extLst>
          </p:cNvPr>
          <p:cNvPicPr>
            <a:picLocks noGrp="1" noChangeAspect="1"/>
          </p:cNvPicPr>
          <p:nvPr>
            <p:ph idx="1"/>
          </p:nvPr>
        </p:nvPicPr>
        <p:blipFill>
          <a:blip r:embed="rId3"/>
          <a:stretch>
            <a:fillRect/>
          </a:stretch>
        </p:blipFill>
        <p:spPr>
          <a:xfrm>
            <a:off x="5872956" y="829469"/>
            <a:ext cx="4457700" cy="4724400"/>
          </a:xfrm>
          <a:prstGeom prst="rect">
            <a:avLst/>
          </a:prstGeom>
        </p:spPr>
      </p:pic>
      <p:sp>
        <p:nvSpPr>
          <p:cNvPr id="4" name="Text Placeholder 3">
            <a:extLst>
              <a:ext uri="{FF2B5EF4-FFF2-40B4-BE49-F238E27FC236}">
                <a16:creationId xmlns:a16="http://schemas.microsoft.com/office/drawing/2014/main" id="{C2F34BFE-4AE7-42E0-9326-2023F31487F3}"/>
              </a:ext>
            </a:extLst>
          </p:cNvPr>
          <p:cNvSpPr>
            <a:spLocks noGrp="1"/>
          </p:cNvSpPr>
          <p:nvPr>
            <p:ph type="body" sz="half" idx="2"/>
          </p:nvPr>
        </p:nvSpPr>
        <p:spPr/>
        <p:txBody>
          <a:bodyPr>
            <a:normAutofit lnSpcReduction="10000"/>
          </a:bodyPr>
          <a:lstStyle/>
          <a:p>
            <a:r>
              <a:rPr lang="en-US" sz="2400" dirty="0"/>
              <a:t>Disorder characterized by inadequate blood supply to the alveoli.</a:t>
            </a:r>
          </a:p>
          <a:p>
            <a:pPr marL="285750" indent="-285750">
              <a:buFont typeface="Wingdings" panose="05000000000000000000" pitchFamily="2" charset="2"/>
              <a:buChar char="Ø"/>
            </a:pPr>
            <a:r>
              <a:rPr lang="en-US" sz="2000" dirty="0"/>
              <a:t>Pulmonary emboli</a:t>
            </a:r>
          </a:p>
          <a:p>
            <a:pPr marL="742950" lvl="1" indent="-285750">
              <a:buFont typeface="Wingdings" panose="05000000000000000000" pitchFamily="2" charset="2"/>
              <a:buChar char="Ø"/>
            </a:pPr>
            <a:r>
              <a:rPr lang="en-US" sz="1800" dirty="0"/>
              <a:t>Usually develops from a DVT</a:t>
            </a:r>
          </a:p>
          <a:p>
            <a:pPr marL="742950" lvl="1" indent="-285750">
              <a:buFont typeface="Wingdings" panose="05000000000000000000" pitchFamily="2" charset="2"/>
              <a:buChar char="Ø"/>
            </a:pPr>
            <a:r>
              <a:rPr lang="en-US" sz="1800" dirty="0"/>
              <a:t>Causes dead space – and manifests as an abnormal ventilation-perfusion ratio (V-Q ratio).</a:t>
            </a:r>
          </a:p>
        </p:txBody>
      </p:sp>
    </p:spTree>
    <p:extLst>
      <p:ext uri="{BB962C8B-B14F-4D97-AF65-F5344CB8AC3E}">
        <p14:creationId xmlns:p14="http://schemas.microsoft.com/office/powerpoint/2010/main" val="4081090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CCAE0-FE7A-4773-8579-BA67E25D0ECD}"/>
              </a:ext>
            </a:extLst>
          </p:cNvPr>
          <p:cNvSpPr>
            <a:spLocks noGrp="1"/>
          </p:cNvSpPr>
          <p:nvPr>
            <p:ph type="title"/>
          </p:nvPr>
        </p:nvSpPr>
        <p:spPr>
          <a:xfrm>
            <a:off x="2342251" y="0"/>
            <a:ext cx="8928004" cy="1478570"/>
          </a:xfrm>
        </p:spPr>
        <p:txBody>
          <a:bodyPr/>
          <a:lstStyle/>
          <a:p>
            <a:r>
              <a:rPr lang="en-US" dirty="0"/>
              <a:t>Overview of pulmonary disorders</a:t>
            </a:r>
          </a:p>
        </p:txBody>
      </p:sp>
      <p:pic>
        <p:nvPicPr>
          <p:cNvPr id="5" name="Content Placeholder 4" descr="A screenshot of a cell phone&#10;&#10;Description automatically generated">
            <a:extLst>
              <a:ext uri="{FF2B5EF4-FFF2-40B4-BE49-F238E27FC236}">
                <a16:creationId xmlns:a16="http://schemas.microsoft.com/office/drawing/2014/main" id="{2D4A62DD-F6B0-40F3-96A3-4BCB3AAFEA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9991" y="1189821"/>
            <a:ext cx="9793994" cy="5475383"/>
          </a:xfrm>
        </p:spPr>
      </p:pic>
    </p:spTree>
    <p:extLst>
      <p:ext uri="{BB962C8B-B14F-4D97-AF65-F5344CB8AC3E}">
        <p14:creationId xmlns:p14="http://schemas.microsoft.com/office/powerpoint/2010/main" val="3548817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95EE8-7FC3-4FE3-95DB-79297C4A3A00}"/>
              </a:ext>
            </a:extLst>
          </p:cNvPr>
          <p:cNvSpPr>
            <a:spLocks noGrp="1"/>
          </p:cNvSpPr>
          <p:nvPr>
            <p:ph type="title"/>
          </p:nvPr>
        </p:nvSpPr>
        <p:spPr/>
        <p:txBody>
          <a:bodyPr/>
          <a:lstStyle/>
          <a:p>
            <a:r>
              <a:rPr lang="en-US" dirty="0"/>
              <a:t>Group activity: </a:t>
            </a:r>
            <a:r>
              <a:rPr lang="en-US" dirty="0" err="1"/>
              <a:t>pictionary</a:t>
            </a:r>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6DB3A834-D7D0-490E-AE76-5F35778E790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27593" y="1996100"/>
            <a:ext cx="6296377" cy="3541712"/>
          </a:xfrm>
        </p:spPr>
      </p:pic>
      <p:sp>
        <p:nvSpPr>
          <p:cNvPr id="6" name="TextBox 5">
            <a:extLst>
              <a:ext uri="{FF2B5EF4-FFF2-40B4-BE49-F238E27FC236}">
                <a16:creationId xmlns:a16="http://schemas.microsoft.com/office/drawing/2014/main" id="{1272B57D-56B9-4C10-8F83-F1D128D119A0}"/>
              </a:ext>
            </a:extLst>
          </p:cNvPr>
          <p:cNvSpPr txBox="1"/>
          <p:nvPr/>
        </p:nvSpPr>
        <p:spPr>
          <a:xfrm>
            <a:off x="7610150" y="1101687"/>
            <a:ext cx="3759257" cy="5078313"/>
          </a:xfrm>
          <a:prstGeom prst="rect">
            <a:avLst/>
          </a:prstGeom>
          <a:noFill/>
        </p:spPr>
        <p:txBody>
          <a:bodyPr wrap="square" rtlCol="0">
            <a:spAutoFit/>
          </a:bodyPr>
          <a:lstStyle/>
          <a:p>
            <a:r>
              <a:rPr lang="en-US" dirty="0"/>
              <a:t>Students will partner up into groups of 4 and be assigned a pulmonary disorder.</a:t>
            </a:r>
          </a:p>
          <a:p>
            <a:endParaRPr lang="en-US" dirty="0"/>
          </a:p>
          <a:p>
            <a:r>
              <a:rPr lang="en-US" dirty="0"/>
              <a:t>Groups will have 5 minutes to create an illustration and five “hints” about risk factors, clinical manifestations, or complications related to the assigned disease process.</a:t>
            </a:r>
          </a:p>
          <a:p>
            <a:endParaRPr lang="en-US" dirty="0"/>
          </a:p>
          <a:p>
            <a:r>
              <a:rPr lang="en-US" dirty="0"/>
              <a:t>Each student group will come in front of the class and have 1 minute to convey the topic to the class</a:t>
            </a:r>
          </a:p>
          <a:p>
            <a:endParaRPr lang="en-US" dirty="0"/>
          </a:p>
          <a:p>
            <a:r>
              <a:rPr lang="en-US" dirty="0"/>
              <a:t>Winning groups will be able to brag about their pathophysiology teaching abilities for the rest of the classroom time allotted for pulmonary content!</a:t>
            </a:r>
          </a:p>
        </p:txBody>
      </p:sp>
    </p:spTree>
    <p:extLst>
      <p:ext uri="{BB962C8B-B14F-4D97-AF65-F5344CB8AC3E}">
        <p14:creationId xmlns:p14="http://schemas.microsoft.com/office/powerpoint/2010/main" val="3628693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3BB7-4706-4800-8B76-F6506CC81546}"/>
              </a:ext>
            </a:extLst>
          </p:cNvPr>
          <p:cNvSpPr>
            <a:spLocks noGrp="1"/>
          </p:cNvSpPr>
          <p:nvPr>
            <p:ph type="title"/>
          </p:nvPr>
        </p:nvSpPr>
        <p:spPr>
          <a:xfrm>
            <a:off x="1141411" y="674361"/>
            <a:ext cx="9906000" cy="629911"/>
          </a:xfrm>
        </p:spPr>
        <p:txBody>
          <a:bodyPr/>
          <a:lstStyle/>
          <a:p>
            <a:r>
              <a:rPr lang="en-US" dirty="0"/>
              <a:t>references</a:t>
            </a:r>
          </a:p>
        </p:txBody>
      </p:sp>
      <p:sp>
        <p:nvSpPr>
          <p:cNvPr id="3" name="Text Placeholder 2">
            <a:extLst>
              <a:ext uri="{FF2B5EF4-FFF2-40B4-BE49-F238E27FC236}">
                <a16:creationId xmlns:a16="http://schemas.microsoft.com/office/drawing/2014/main" id="{95432576-5262-4918-9D6C-AF6562E2F887}"/>
              </a:ext>
            </a:extLst>
          </p:cNvPr>
          <p:cNvSpPr>
            <a:spLocks noGrp="1"/>
          </p:cNvSpPr>
          <p:nvPr>
            <p:ph type="body" idx="1"/>
          </p:nvPr>
        </p:nvSpPr>
        <p:spPr>
          <a:xfrm>
            <a:off x="1284631" y="1181567"/>
            <a:ext cx="9906000" cy="4494866"/>
          </a:xfrm>
        </p:spPr>
        <p:txBody>
          <a:bodyPr>
            <a:normAutofit lnSpcReduction="10000"/>
          </a:bodyPr>
          <a:lstStyle/>
          <a:p>
            <a:pPr marL="342900" indent="-342900">
              <a:buFont typeface="+mj-lt"/>
              <a:buAutoNum type="arabicPeriod"/>
            </a:pPr>
            <a:r>
              <a:rPr lang="en-US" dirty="0"/>
              <a:t>Awadh, F. (2014). Obstructive vs. restrictive lung disease. [</a:t>
            </a:r>
            <a:r>
              <a:rPr lang="en-US" dirty="0" err="1"/>
              <a:t>Powerpoint</a:t>
            </a:r>
            <a:r>
              <a:rPr lang="en-US" dirty="0"/>
              <a:t>]. Retrieved from </a:t>
            </a:r>
            <a:r>
              <a:rPr lang="en-US" dirty="0">
                <a:hlinkClick r:id="rId3"/>
              </a:rPr>
              <a:t>https://www.slideshare.net/FatimaAwadh/obstructive-vs-restrictive</a:t>
            </a:r>
            <a:endParaRPr lang="en-US" dirty="0"/>
          </a:p>
          <a:p>
            <a:pPr marL="342900" indent="-342900">
              <a:buFont typeface="+mj-lt"/>
              <a:buAutoNum type="arabicPeriod"/>
            </a:pPr>
            <a:r>
              <a:rPr lang="en-US" dirty="0" err="1"/>
              <a:t>Capriotti</a:t>
            </a:r>
            <a:r>
              <a:rPr lang="en-US" dirty="0"/>
              <a:t>, T., &amp; Frizzell, J.P. (2016). </a:t>
            </a:r>
            <a:r>
              <a:rPr lang="en-US" i="1" dirty="0"/>
              <a:t>Pathophysiology: introductory concepts and clinical perspectives</a:t>
            </a:r>
            <a:r>
              <a:rPr lang="en-US" dirty="0"/>
              <a:t>. Philadelphia, PA: F.A. Davis company.</a:t>
            </a:r>
          </a:p>
          <a:p>
            <a:pPr marL="342900" indent="-342900">
              <a:buFont typeface="+mj-lt"/>
              <a:buAutoNum type="arabicPeriod"/>
            </a:pPr>
            <a:r>
              <a:rPr lang="en-US" dirty="0"/>
              <a:t>Kahn academy (2019). </a:t>
            </a:r>
            <a:r>
              <a:rPr lang="en-US" dirty="0" err="1"/>
              <a:t>Nclex-rn</a:t>
            </a:r>
            <a:r>
              <a:rPr lang="en-US" dirty="0"/>
              <a:t>: respiratory system diseases. Retrieved from https://www.khanacademy.org/test-prep/nclex-rn/rn-respiratory-system-diseases</a:t>
            </a:r>
          </a:p>
          <a:p>
            <a:pPr marL="342900" indent="-342900">
              <a:buFont typeface="+mj-lt"/>
              <a:buAutoNum type="arabicPeriod"/>
            </a:pPr>
            <a:r>
              <a:rPr lang="en-US" dirty="0"/>
              <a:t>Make, B.J., &amp; </a:t>
            </a:r>
            <a:r>
              <a:rPr lang="en-US" dirty="0" err="1"/>
              <a:t>Petrache</a:t>
            </a:r>
            <a:r>
              <a:rPr lang="en-US" dirty="0"/>
              <a:t>, I. (2016). COPD overview. National </a:t>
            </a:r>
            <a:r>
              <a:rPr lang="en-US" dirty="0" err="1"/>
              <a:t>jewish</a:t>
            </a:r>
            <a:r>
              <a:rPr lang="en-US" dirty="0"/>
              <a:t> health. Retrieved from </a:t>
            </a:r>
            <a:r>
              <a:rPr lang="en-US" dirty="0">
                <a:hlinkClick r:id="rId4"/>
              </a:rPr>
              <a:t>https://www.nationaljewish.org/conditions/copd-chronic-obstructive-pulmonary-disease/overview</a:t>
            </a:r>
            <a:endParaRPr lang="en-US" dirty="0"/>
          </a:p>
          <a:p>
            <a:pPr marL="342900" indent="-342900">
              <a:buFont typeface="+mj-lt"/>
              <a:buAutoNum type="arabicPeriod"/>
            </a:pPr>
            <a:r>
              <a:rPr lang="en-US" dirty="0" err="1"/>
              <a:t>Mayoclinic</a:t>
            </a:r>
            <a:r>
              <a:rPr lang="en-US" dirty="0"/>
              <a:t>, </a:t>
            </a:r>
            <a:r>
              <a:rPr lang="en-US" dirty="0" err="1"/>
              <a:t>inc</a:t>
            </a:r>
            <a:r>
              <a:rPr lang="en-US" dirty="0"/>
              <a:t> (2019). Pulmonary embolism. Retrieved from </a:t>
            </a:r>
            <a:r>
              <a:rPr lang="en-US" dirty="0">
                <a:hlinkClick r:id="rId5"/>
              </a:rPr>
              <a:t>https://www.mayoclinic.org/diseases-conditions/pulmonary-embolism/symptoms-causes/syc-20354647</a:t>
            </a:r>
            <a:endParaRPr lang="en-US" dirty="0"/>
          </a:p>
          <a:p>
            <a:endParaRPr lang="en-US" dirty="0"/>
          </a:p>
          <a:p>
            <a:endParaRPr lang="en-US" dirty="0"/>
          </a:p>
        </p:txBody>
      </p:sp>
    </p:spTree>
    <p:extLst>
      <p:ext uri="{BB962C8B-B14F-4D97-AF65-F5344CB8AC3E}">
        <p14:creationId xmlns:p14="http://schemas.microsoft.com/office/powerpoint/2010/main" val="247037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5F8FA-3DCA-4611-8D7C-DC839F77E801}"/>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735ACB4A-A56C-4043-8BED-64AB7E7046A3}"/>
              </a:ext>
            </a:extLst>
          </p:cNvPr>
          <p:cNvSpPr>
            <a:spLocks noGrp="1"/>
          </p:cNvSpPr>
          <p:nvPr>
            <p:ph idx="1"/>
          </p:nvPr>
        </p:nvSpPr>
        <p:spPr>
          <a:xfrm>
            <a:off x="1141412" y="1867300"/>
            <a:ext cx="9905999" cy="4372181"/>
          </a:xfrm>
        </p:spPr>
        <p:txBody>
          <a:bodyPr/>
          <a:lstStyle/>
          <a:p>
            <a:r>
              <a:rPr lang="en-US" dirty="0"/>
              <a:t>Broad Outcome</a:t>
            </a:r>
          </a:p>
          <a:p>
            <a:pPr lvl="1"/>
            <a:r>
              <a:rPr lang="en-US" dirty="0"/>
              <a:t>At the end of the teaching presentation, the learner will be able to identify the basic pathophysiological processes behind various pulmonary diseases.</a:t>
            </a:r>
          </a:p>
          <a:p>
            <a:r>
              <a:rPr lang="en-US" dirty="0"/>
              <a:t>Specific Objectives</a:t>
            </a:r>
          </a:p>
          <a:p>
            <a:pPr lvl="1"/>
            <a:r>
              <a:rPr lang="en-US" dirty="0"/>
              <a:t>The learner will be able to differentiate between obstructive and restrictive pulmonary disorders.</a:t>
            </a:r>
          </a:p>
          <a:p>
            <a:pPr lvl="1"/>
            <a:r>
              <a:rPr lang="en-US" dirty="0"/>
              <a:t>The learner will be able to illustrate various pulmonary diseases including pathological processes and clinical manifestations.</a:t>
            </a:r>
          </a:p>
          <a:p>
            <a:pPr lvl="1"/>
            <a:r>
              <a:rPr lang="en-US" dirty="0"/>
              <a:t>The learner will demonstrate positive, active engagement in learning the materials presented during the teaching presentation</a:t>
            </a:r>
          </a:p>
          <a:p>
            <a:pPr lvl="1"/>
            <a:endParaRPr lang="en-US" dirty="0"/>
          </a:p>
        </p:txBody>
      </p:sp>
    </p:spTree>
    <p:extLst>
      <p:ext uri="{BB962C8B-B14F-4D97-AF65-F5344CB8AC3E}">
        <p14:creationId xmlns:p14="http://schemas.microsoft.com/office/powerpoint/2010/main" val="774538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ABE3F-A8E1-4E57-8266-8C629D31F7C7}"/>
              </a:ext>
            </a:extLst>
          </p:cNvPr>
          <p:cNvSpPr>
            <a:spLocks noGrp="1"/>
          </p:cNvSpPr>
          <p:nvPr>
            <p:ph type="title"/>
          </p:nvPr>
        </p:nvSpPr>
        <p:spPr/>
        <p:txBody>
          <a:bodyPr/>
          <a:lstStyle/>
          <a:p>
            <a:r>
              <a:rPr lang="en-US" dirty="0">
                <a:hlinkClick r:id="rId2"/>
              </a:rPr>
              <a:t>Pulmonary system</a:t>
            </a:r>
            <a:endParaRPr lang="en-US" dirty="0"/>
          </a:p>
        </p:txBody>
      </p:sp>
      <p:sp>
        <p:nvSpPr>
          <p:cNvPr id="3" name="Text Placeholder 2">
            <a:extLst>
              <a:ext uri="{FF2B5EF4-FFF2-40B4-BE49-F238E27FC236}">
                <a16:creationId xmlns:a16="http://schemas.microsoft.com/office/drawing/2014/main" id="{84BB4419-1038-481F-8534-E747054C6302}"/>
              </a:ext>
            </a:extLst>
          </p:cNvPr>
          <p:cNvSpPr>
            <a:spLocks noGrp="1"/>
          </p:cNvSpPr>
          <p:nvPr>
            <p:ph type="body" idx="1"/>
          </p:nvPr>
        </p:nvSpPr>
        <p:spPr/>
        <p:txBody>
          <a:bodyPr/>
          <a:lstStyle/>
          <a:p>
            <a:r>
              <a:rPr lang="en-US" dirty="0"/>
              <a:t>Anatomy and physiology review</a:t>
            </a:r>
          </a:p>
          <a:p>
            <a:endParaRPr lang="en-US" dirty="0"/>
          </a:p>
        </p:txBody>
      </p:sp>
    </p:spTree>
    <p:extLst>
      <p:ext uri="{BB962C8B-B14F-4D97-AF65-F5344CB8AC3E}">
        <p14:creationId xmlns:p14="http://schemas.microsoft.com/office/powerpoint/2010/main" val="296723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E170B-E911-488F-B87F-780E47EFD261}"/>
              </a:ext>
            </a:extLst>
          </p:cNvPr>
          <p:cNvSpPr>
            <a:spLocks noGrp="1"/>
          </p:cNvSpPr>
          <p:nvPr>
            <p:ph type="title"/>
          </p:nvPr>
        </p:nvSpPr>
        <p:spPr/>
        <p:txBody>
          <a:bodyPr/>
          <a:lstStyle/>
          <a:p>
            <a:r>
              <a:rPr lang="en-US" dirty="0"/>
              <a:t>Anatomy &amp; Physiology</a:t>
            </a:r>
          </a:p>
        </p:txBody>
      </p:sp>
      <p:pic>
        <p:nvPicPr>
          <p:cNvPr id="5" name="Content Placeholder 4">
            <a:extLst>
              <a:ext uri="{FF2B5EF4-FFF2-40B4-BE49-F238E27FC236}">
                <a16:creationId xmlns:a16="http://schemas.microsoft.com/office/drawing/2014/main" id="{5CA80DDE-35F1-45FC-A8B3-007D1C0959E8}"/>
              </a:ext>
            </a:extLst>
          </p:cNvPr>
          <p:cNvPicPr>
            <a:picLocks noGrp="1" noChangeAspect="1"/>
          </p:cNvPicPr>
          <p:nvPr>
            <p:ph idx="1"/>
          </p:nvPr>
        </p:nvPicPr>
        <p:blipFill>
          <a:blip r:embed="rId2"/>
          <a:stretch>
            <a:fillRect/>
          </a:stretch>
        </p:blipFill>
        <p:spPr>
          <a:xfrm>
            <a:off x="5633791" y="592138"/>
            <a:ext cx="4936030" cy="5199062"/>
          </a:xfrm>
          <a:prstGeom prst="rect">
            <a:avLst/>
          </a:prstGeom>
        </p:spPr>
      </p:pic>
      <p:sp>
        <p:nvSpPr>
          <p:cNvPr id="4" name="Text Placeholder 3">
            <a:extLst>
              <a:ext uri="{FF2B5EF4-FFF2-40B4-BE49-F238E27FC236}">
                <a16:creationId xmlns:a16="http://schemas.microsoft.com/office/drawing/2014/main" id="{2D2A4605-6D4A-4235-8ED1-ADB5D2BD4C6F}"/>
              </a:ext>
            </a:extLst>
          </p:cNvPr>
          <p:cNvSpPr>
            <a:spLocks noGrp="1"/>
          </p:cNvSpPr>
          <p:nvPr>
            <p:ph type="body" sz="half" idx="2"/>
          </p:nvPr>
        </p:nvSpPr>
        <p:spPr/>
        <p:txBody>
          <a:bodyPr>
            <a:normAutofit/>
          </a:bodyPr>
          <a:lstStyle/>
          <a:p>
            <a:r>
              <a:rPr lang="en-US" sz="2400" dirty="0"/>
              <a:t>Essentially, the function of the lungs is to take blood and put oxygen in it.</a:t>
            </a:r>
          </a:p>
          <a:p>
            <a:pPr marL="285750" indent="-285750">
              <a:buFont typeface="Wingdings" panose="05000000000000000000" pitchFamily="2" charset="2"/>
              <a:buChar char="Ø"/>
            </a:pPr>
            <a:r>
              <a:rPr lang="en-US" sz="1800" dirty="0"/>
              <a:t>Oxygen comes into the lungs from the atmosphere and carbon dioxide leaves the lungs and out of the body.  This happens with every breath.</a:t>
            </a:r>
            <a:endParaRPr lang="en-US" sz="2000" dirty="0"/>
          </a:p>
        </p:txBody>
      </p:sp>
    </p:spTree>
    <p:extLst>
      <p:ext uri="{BB962C8B-B14F-4D97-AF65-F5344CB8AC3E}">
        <p14:creationId xmlns:p14="http://schemas.microsoft.com/office/powerpoint/2010/main" val="3117828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F3106-F392-4EB4-AD99-372BE0DC0BA1}"/>
              </a:ext>
            </a:extLst>
          </p:cNvPr>
          <p:cNvSpPr>
            <a:spLocks noGrp="1"/>
          </p:cNvSpPr>
          <p:nvPr>
            <p:ph type="title"/>
          </p:nvPr>
        </p:nvSpPr>
        <p:spPr>
          <a:xfrm>
            <a:off x="1146705" y="609601"/>
            <a:ext cx="3856037" cy="1241233"/>
          </a:xfrm>
        </p:spPr>
        <p:txBody>
          <a:bodyPr/>
          <a:lstStyle/>
          <a:p>
            <a:r>
              <a:rPr lang="en-US" dirty="0"/>
              <a:t>Anatomy &amp; Physiology</a:t>
            </a:r>
          </a:p>
        </p:txBody>
      </p:sp>
      <p:pic>
        <p:nvPicPr>
          <p:cNvPr id="5" name="Content Placeholder 4">
            <a:extLst>
              <a:ext uri="{FF2B5EF4-FFF2-40B4-BE49-F238E27FC236}">
                <a16:creationId xmlns:a16="http://schemas.microsoft.com/office/drawing/2014/main" id="{A751EBE9-6DAA-4395-B079-7976C077D7C5}"/>
              </a:ext>
            </a:extLst>
          </p:cNvPr>
          <p:cNvPicPr>
            <a:picLocks noGrp="1" noChangeAspect="1"/>
          </p:cNvPicPr>
          <p:nvPr>
            <p:ph idx="1"/>
          </p:nvPr>
        </p:nvPicPr>
        <p:blipFill>
          <a:blip r:embed="rId3"/>
          <a:stretch>
            <a:fillRect/>
          </a:stretch>
        </p:blipFill>
        <p:spPr>
          <a:xfrm>
            <a:off x="5156200" y="827359"/>
            <a:ext cx="5891213" cy="4728620"/>
          </a:xfrm>
          <a:prstGeom prst="rect">
            <a:avLst/>
          </a:prstGeom>
        </p:spPr>
      </p:pic>
      <p:sp>
        <p:nvSpPr>
          <p:cNvPr id="4" name="Text Placeholder 3">
            <a:extLst>
              <a:ext uri="{FF2B5EF4-FFF2-40B4-BE49-F238E27FC236}">
                <a16:creationId xmlns:a16="http://schemas.microsoft.com/office/drawing/2014/main" id="{21E7BFD1-48A7-403A-96D9-76EDC0B4B84B}"/>
              </a:ext>
            </a:extLst>
          </p:cNvPr>
          <p:cNvSpPr>
            <a:spLocks noGrp="1"/>
          </p:cNvSpPr>
          <p:nvPr>
            <p:ph type="body" sz="half" idx="2"/>
          </p:nvPr>
        </p:nvSpPr>
        <p:spPr>
          <a:xfrm>
            <a:off x="1146705" y="1850835"/>
            <a:ext cx="3856037" cy="4397564"/>
          </a:xfrm>
        </p:spPr>
        <p:txBody>
          <a:bodyPr>
            <a:normAutofit/>
          </a:bodyPr>
          <a:lstStyle/>
          <a:p>
            <a:r>
              <a:rPr lang="en-US" sz="2400" dirty="0"/>
              <a:t>This exchange of oxygen and carbon dioxide takes place in the alveoli.</a:t>
            </a:r>
          </a:p>
          <a:p>
            <a:pPr marL="285750" indent="-285750">
              <a:buFont typeface="Wingdings" panose="05000000000000000000" pitchFamily="2" charset="2"/>
              <a:buChar char="Ø"/>
            </a:pPr>
            <a:r>
              <a:rPr lang="en-US" sz="1800" dirty="0"/>
              <a:t>Oxygen attaches to the heme portion of hemoglobin, is taken throughout the body to the tissues where it is exchanged for CO</a:t>
            </a:r>
            <a:r>
              <a:rPr lang="en-US" sz="1800" baseline="-25000" dirty="0"/>
              <a:t>2</a:t>
            </a:r>
            <a:r>
              <a:rPr lang="en-US" sz="1800" dirty="0"/>
              <a:t> and carried back to the lungs to be expelled.</a:t>
            </a:r>
          </a:p>
          <a:p>
            <a:pPr marL="285750" indent="-285750">
              <a:buFont typeface="Wingdings" panose="05000000000000000000" pitchFamily="2" charset="2"/>
              <a:buChar char="Ø"/>
            </a:pPr>
            <a:r>
              <a:rPr lang="en-US" sz="1800" dirty="0"/>
              <a:t>This process is called respiration.</a:t>
            </a:r>
          </a:p>
        </p:txBody>
      </p:sp>
    </p:spTree>
    <p:extLst>
      <p:ext uri="{BB962C8B-B14F-4D97-AF65-F5344CB8AC3E}">
        <p14:creationId xmlns:p14="http://schemas.microsoft.com/office/powerpoint/2010/main" val="3886759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91F2-0337-49C1-89B2-06F89BD55CE4}"/>
              </a:ext>
            </a:extLst>
          </p:cNvPr>
          <p:cNvSpPr>
            <a:spLocks noGrp="1"/>
          </p:cNvSpPr>
          <p:nvPr>
            <p:ph type="title"/>
          </p:nvPr>
        </p:nvSpPr>
        <p:spPr>
          <a:xfrm>
            <a:off x="1146705" y="609601"/>
            <a:ext cx="3856037" cy="1042929"/>
          </a:xfrm>
        </p:spPr>
        <p:txBody>
          <a:bodyPr/>
          <a:lstStyle/>
          <a:p>
            <a:r>
              <a:rPr lang="en-US" dirty="0"/>
              <a:t>Anatomy &amp; Physiology</a:t>
            </a:r>
          </a:p>
        </p:txBody>
      </p:sp>
      <p:sp>
        <p:nvSpPr>
          <p:cNvPr id="4" name="Text Placeholder 3">
            <a:extLst>
              <a:ext uri="{FF2B5EF4-FFF2-40B4-BE49-F238E27FC236}">
                <a16:creationId xmlns:a16="http://schemas.microsoft.com/office/drawing/2014/main" id="{43A4B31B-CA45-4907-BA4D-DB5E88EC9C05}"/>
              </a:ext>
            </a:extLst>
          </p:cNvPr>
          <p:cNvSpPr>
            <a:spLocks noGrp="1"/>
          </p:cNvSpPr>
          <p:nvPr>
            <p:ph type="body" sz="half" idx="2"/>
          </p:nvPr>
        </p:nvSpPr>
        <p:spPr>
          <a:xfrm>
            <a:off x="1146704" y="1652530"/>
            <a:ext cx="5349577" cy="4704203"/>
          </a:xfrm>
        </p:spPr>
        <p:txBody>
          <a:bodyPr>
            <a:normAutofit fontScale="92500" lnSpcReduction="20000"/>
          </a:bodyPr>
          <a:lstStyle/>
          <a:p>
            <a:r>
              <a:rPr lang="en-US" sz="2800" dirty="0"/>
              <a:t>Ventilation</a:t>
            </a:r>
          </a:p>
          <a:p>
            <a:pPr marL="285750" indent="-285750">
              <a:buFont typeface="Wingdings" panose="05000000000000000000" pitchFamily="2" charset="2"/>
              <a:buChar char="Ø"/>
            </a:pPr>
            <a:r>
              <a:rPr lang="en-US" sz="2000" dirty="0"/>
              <a:t>The process of inspiration and expiration</a:t>
            </a:r>
          </a:p>
          <a:p>
            <a:r>
              <a:rPr lang="en-US" sz="2800" dirty="0"/>
              <a:t>Perfusion</a:t>
            </a:r>
          </a:p>
          <a:p>
            <a:pPr marL="285750" indent="-285750">
              <a:buFont typeface="Wingdings" panose="05000000000000000000" pitchFamily="2" charset="2"/>
              <a:buChar char="Ø"/>
            </a:pPr>
            <a:r>
              <a:rPr lang="en-US" sz="2000" dirty="0"/>
              <a:t>The movement of blood through the circulation providing oxygen to every part of the body</a:t>
            </a:r>
          </a:p>
          <a:p>
            <a:r>
              <a:rPr lang="en-US" sz="2800" dirty="0"/>
              <a:t>Oxyhemoglobin</a:t>
            </a:r>
          </a:p>
          <a:p>
            <a:pPr marL="285750" indent="-285750">
              <a:buFont typeface="Wingdings" panose="05000000000000000000" pitchFamily="2" charset="2"/>
              <a:buChar char="Ø"/>
            </a:pPr>
            <a:r>
              <a:rPr lang="en-US" sz="2000" dirty="0"/>
              <a:t>PaO</a:t>
            </a:r>
            <a:r>
              <a:rPr lang="en-US" sz="2000" baseline="-25000" dirty="0"/>
              <a:t>2</a:t>
            </a:r>
            <a:r>
              <a:rPr lang="en-US" sz="2000" dirty="0"/>
              <a:t> 90-100mm Hg optimal</a:t>
            </a:r>
          </a:p>
          <a:p>
            <a:pPr marL="285750" indent="-285750">
              <a:buFont typeface="Wingdings" panose="05000000000000000000" pitchFamily="2" charset="2"/>
              <a:buChar char="Ø"/>
            </a:pPr>
            <a:r>
              <a:rPr lang="en-US" sz="2000" dirty="0"/>
              <a:t>PaO</a:t>
            </a:r>
            <a:r>
              <a:rPr lang="en-US" sz="2000" baseline="-25000" dirty="0"/>
              <a:t>2</a:t>
            </a:r>
            <a:r>
              <a:rPr lang="en-US" sz="2000" dirty="0"/>
              <a:t> &lt; 60 mmHg causes </a:t>
            </a:r>
            <a:r>
              <a:rPr lang="en-US" sz="2000" b="1" i="1" dirty="0"/>
              <a:t>hypoxia</a:t>
            </a:r>
            <a:endParaRPr lang="en-US" sz="2000" b="1" dirty="0"/>
          </a:p>
          <a:p>
            <a:r>
              <a:rPr lang="en-US" sz="2800" dirty="0"/>
              <a:t>Stimulus to breath</a:t>
            </a:r>
          </a:p>
          <a:p>
            <a:pPr marL="342900" indent="-342900">
              <a:buFont typeface="Wingdings" panose="05000000000000000000" pitchFamily="2" charset="2"/>
              <a:buChar char="Ø"/>
            </a:pPr>
            <a:r>
              <a:rPr lang="en-US" sz="2000" dirty="0"/>
              <a:t>High CO</a:t>
            </a:r>
            <a:r>
              <a:rPr lang="en-US" sz="2000" baseline="-25000" dirty="0"/>
              <a:t>2</a:t>
            </a:r>
            <a:r>
              <a:rPr lang="en-US" sz="2000" dirty="0"/>
              <a:t> levels</a:t>
            </a:r>
            <a:endParaRPr lang="en-US" sz="2400" dirty="0"/>
          </a:p>
        </p:txBody>
      </p:sp>
      <p:pic>
        <p:nvPicPr>
          <p:cNvPr id="10" name="Content Placeholder 9" descr="A close up of a logo&#10;&#10;Description automatically generated">
            <a:extLst>
              <a:ext uri="{FF2B5EF4-FFF2-40B4-BE49-F238E27FC236}">
                <a16:creationId xmlns:a16="http://schemas.microsoft.com/office/drawing/2014/main" id="{4555E5C6-6743-4B8A-9DFB-BDD9F271C0B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1" y="1009878"/>
            <a:ext cx="5263016" cy="5445171"/>
          </a:xfrm>
        </p:spPr>
      </p:pic>
    </p:spTree>
    <p:extLst>
      <p:ext uri="{BB962C8B-B14F-4D97-AF65-F5344CB8AC3E}">
        <p14:creationId xmlns:p14="http://schemas.microsoft.com/office/powerpoint/2010/main" val="3819622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54858-BF59-45E1-9D90-4CF0F721FE73}"/>
              </a:ext>
            </a:extLst>
          </p:cNvPr>
          <p:cNvSpPr>
            <a:spLocks noGrp="1"/>
          </p:cNvSpPr>
          <p:nvPr>
            <p:ph type="title"/>
          </p:nvPr>
        </p:nvSpPr>
        <p:spPr/>
        <p:txBody>
          <a:bodyPr/>
          <a:lstStyle/>
          <a:p>
            <a:r>
              <a:rPr lang="en-US" dirty="0"/>
              <a:t>Pulmonary disorders</a:t>
            </a:r>
          </a:p>
        </p:txBody>
      </p:sp>
      <p:sp>
        <p:nvSpPr>
          <p:cNvPr id="3" name="Text Placeholder 2">
            <a:extLst>
              <a:ext uri="{FF2B5EF4-FFF2-40B4-BE49-F238E27FC236}">
                <a16:creationId xmlns:a16="http://schemas.microsoft.com/office/drawing/2014/main" id="{3BA83B49-0566-4748-9714-CEC9FB37C4F9}"/>
              </a:ext>
            </a:extLst>
          </p:cNvPr>
          <p:cNvSpPr>
            <a:spLocks noGrp="1"/>
          </p:cNvSpPr>
          <p:nvPr>
            <p:ph type="body" idx="1"/>
          </p:nvPr>
        </p:nvSpPr>
        <p:spPr/>
        <p:txBody>
          <a:bodyPr/>
          <a:lstStyle/>
          <a:p>
            <a:r>
              <a:rPr lang="en-US" dirty="0"/>
              <a:t>Obstructive and restrictive disorders</a:t>
            </a:r>
          </a:p>
        </p:txBody>
      </p:sp>
    </p:spTree>
    <p:extLst>
      <p:ext uri="{BB962C8B-B14F-4D97-AF65-F5344CB8AC3E}">
        <p14:creationId xmlns:p14="http://schemas.microsoft.com/office/powerpoint/2010/main" val="3604180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856ACA-5902-4D7B-94D2-C294F76DBBA3}"/>
              </a:ext>
            </a:extLst>
          </p:cNvPr>
          <p:cNvSpPr>
            <a:spLocks noGrp="1"/>
          </p:cNvSpPr>
          <p:nvPr>
            <p:ph type="title"/>
          </p:nvPr>
        </p:nvSpPr>
        <p:spPr/>
        <p:txBody>
          <a:bodyPr/>
          <a:lstStyle/>
          <a:p>
            <a:r>
              <a:rPr lang="en-US" dirty="0"/>
              <a:t>Problems in getting</a:t>
            </a:r>
          </a:p>
        </p:txBody>
      </p:sp>
      <p:sp>
        <p:nvSpPr>
          <p:cNvPr id="6" name="Text Placeholder 5">
            <a:extLst>
              <a:ext uri="{FF2B5EF4-FFF2-40B4-BE49-F238E27FC236}">
                <a16:creationId xmlns:a16="http://schemas.microsoft.com/office/drawing/2014/main" id="{263447C2-D105-4BF1-A799-10CFAC9902AD}"/>
              </a:ext>
            </a:extLst>
          </p:cNvPr>
          <p:cNvSpPr>
            <a:spLocks noGrp="1"/>
          </p:cNvSpPr>
          <p:nvPr>
            <p:ph type="body" idx="1"/>
          </p:nvPr>
        </p:nvSpPr>
        <p:spPr>
          <a:xfrm>
            <a:off x="1370018" y="1685131"/>
            <a:ext cx="4649783" cy="823912"/>
          </a:xfrm>
        </p:spPr>
        <p:txBody>
          <a:bodyPr/>
          <a:lstStyle/>
          <a:p>
            <a:r>
              <a:rPr lang="en-US" dirty="0"/>
              <a:t>Restrictive</a:t>
            </a:r>
          </a:p>
        </p:txBody>
      </p:sp>
      <p:sp>
        <p:nvSpPr>
          <p:cNvPr id="7" name="Content Placeholder 6">
            <a:extLst>
              <a:ext uri="{FF2B5EF4-FFF2-40B4-BE49-F238E27FC236}">
                <a16:creationId xmlns:a16="http://schemas.microsoft.com/office/drawing/2014/main" id="{582A2AB9-D4E7-4B8B-8BD8-396C29C63CC9}"/>
              </a:ext>
            </a:extLst>
          </p:cNvPr>
          <p:cNvSpPr>
            <a:spLocks noGrp="1"/>
          </p:cNvSpPr>
          <p:nvPr>
            <p:ph sz="half" idx="2"/>
          </p:nvPr>
        </p:nvSpPr>
        <p:spPr>
          <a:xfrm>
            <a:off x="1141410" y="2588965"/>
            <a:ext cx="4878391" cy="3202234"/>
          </a:xfrm>
        </p:spPr>
        <p:txBody>
          <a:bodyPr/>
          <a:lstStyle/>
          <a:p>
            <a:r>
              <a:rPr lang="en-US" dirty="0"/>
              <a:t>Problem with lung expansion/ reduction in lung volume</a:t>
            </a:r>
          </a:p>
        </p:txBody>
      </p:sp>
      <p:sp>
        <p:nvSpPr>
          <p:cNvPr id="8" name="Text Placeholder 7">
            <a:extLst>
              <a:ext uri="{FF2B5EF4-FFF2-40B4-BE49-F238E27FC236}">
                <a16:creationId xmlns:a16="http://schemas.microsoft.com/office/drawing/2014/main" id="{4BC7EA6B-26D4-477E-ACD4-0302F165E1CD}"/>
              </a:ext>
            </a:extLst>
          </p:cNvPr>
          <p:cNvSpPr>
            <a:spLocks noGrp="1"/>
          </p:cNvSpPr>
          <p:nvPr>
            <p:ph type="body" sz="quarter" idx="3"/>
          </p:nvPr>
        </p:nvSpPr>
        <p:spPr>
          <a:xfrm>
            <a:off x="6286504" y="1655044"/>
            <a:ext cx="4646602" cy="823912"/>
          </a:xfrm>
        </p:spPr>
        <p:txBody>
          <a:bodyPr/>
          <a:lstStyle/>
          <a:p>
            <a:r>
              <a:rPr lang="en-US" dirty="0"/>
              <a:t>Obstructive</a:t>
            </a:r>
          </a:p>
        </p:txBody>
      </p:sp>
      <p:sp>
        <p:nvSpPr>
          <p:cNvPr id="9" name="Content Placeholder 8">
            <a:extLst>
              <a:ext uri="{FF2B5EF4-FFF2-40B4-BE49-F238E27FC236}">
                <a16:creationId xmlns:a16="http://schemas.microsoft.com/office/drawing/2014/main" id="{00046635-832E-46AB-A9A1-0761C54CCF32}"/>
              </a:ext>
            </a:extLst>
          </p:cNvPr>
          <p:cNvSpPr>
            <a:spLocks noGrp="1"/>
          </p:cNvSpPr>
          <p:nvPr>
            <p:ph sz="quarter" idx="4"/>
          </p:nvPr>
        </p:nvSpPr>
        <p:spPr>
          <a:xfrm>
            <a:off x="6172200" y="2588965"/>
            <a:ext cx="4875210" cy="3202234"/>
          </a:xfrm>
        </p:spPr>
        <p:txBody>
          <a:bodyPr/>
          <a:lstStyle/>
          <a:p>
            <a:r>
              <a:rPr lang="en-US" dirty="0"/>
              <a:t>Problem with airway functionality/ reduction in airflow</a:t>
            </a:r>
          </a:p>
        </p:txBody>
      </p:sp>
      <p:pic>
        <p:nvPicPr>
          <p:cNvPr id="11" name="Picture 10" descr="A close up of a piece of paper&#10;&#10;Description automatically generated">
            <a:extLst>
              <a:ext uri="{FF2B5EF4-FFF2-40B4-BE49-F238E27FC236}">
                <a16:creationId xmlns:a16="http://schemas.microsoft.com/office/drawing/2014/main" id="{7E123279-C78B-4D89-987E-33BF188C94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2087" y="3681791"/>
            <a:ext cx="2796861" cy="2843820"/>
          </a:xfrm>
          <a:prstGeom prst="rect">
            <a:avLst/>
          </a:prstGeom>
        </p:spPr>
      </p:pic>
      <p:pic>
        <p:nvPicPr>
          <p:cNvPr id="13" name="Picture 12" descr="A close up of a piece of paper&#10;&#10;Description automatically generated">
            <a:extLst>
              <a:ext uri="{FF2B5EF4-FFF2-40B4-BE49-F238E27FC236}">
                <a16:creationId xmlns:a16="http://schemas.microsoft.com/office/drawing/2014/main" id="{29D4D5FA-98CB-4B27-BA4E-5281A1A2F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504" y="3764422"/>
            <a:ext cx="2796862" cy="2661840"/>
          </a:xfrm>
          <a:prstGeom prst="rect">
            <a:avLst/>
          </a:prstGeom>
        </p:spPr>
      </p:pic>
    </p:spTree>
    <p:extLst>
      <p:ext uri="{BB962C8B-B14F-4D97-AF65-F5344CB8AC3E}">
        <p14:creationId xmlns:p14="http://schemas.microsoft.com/office/powerpoint/2010/main" val="2325933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378F-D716-40A0-94F0-CC780F645524}"/>
              </a:ext>
            </a:extLst>
          </p:cNvPr>
          <p:cNvSpPr>
            <a:spLocks noGrp="1"/>
          </p:cNvSpPr>
          <p:nvPr>
            <p:ph type="title"/>
          </p:nvPr>
        </p:nvSpPr>
        <p:spPr>
          <a:xfrm>
            <a:off x="1146705" y="609601"/>
            <a:ext cx="3856037" cy="1042929"/>
          </a:xfrm>
        </p:spPr>
        <p:txBody>
          <a:bodyPr/>
          <a:lstStyle/>
          <a:p>
            <a:r>
              <a:rPr lang="en-US" dirty="0"/>
              <a:t>Restrictive disorders</a:t>
            </a:r>
          </a:p>
        </p:txBody>
      </p:sp>
      <p:pic>
        <p:nvPicPr>
          <p:cNvPr id="5" name="Content Placeholder 4">
            <a:extLst>
              <a:ext uri="{FF2B5EF4-FFF2-40B4-BE49-F238E27FC236}">
                <a16:creationId xmlns:a16="http://schemas.microsoft.com/office/drawing/2014/main" id="{89881AE6-22E8-47AD-B873-8E1E39C8D91D}"/>
              </a:ext>
            </a:extLst>
          </p:cNvPr>
          <p:cNvPicPr>
            <a:picLocks noGrp="1" noChangeAspect="1"/>
          </p:cNvPicPr>
          <p:nvPr>
            <p:ph idx="1"/>
          </p:nvPr>
        </p:nvPicPr>
        <p:blipFill>
          <a:blip r:embed="rId3"/>
          <a:stretch>
            <a:fillRect/>
          </a:stretch>
        </p:blipFill>
        <p:spPr>
          <a:xfrm>
            <a:off x="6095553" y="592138"/>
            <a:ext cx="4012506" cy="5199062"/>
          </a:xfrm>
          <a:prstGeom prst="rect">
            <a:avLst/>
          </a:prstGeom>
        </p:spPr>
      </p:pic>
      <p:sp>
        <p:nvSpPr>
          <p:cNvPr id="4" name="Text Placeholder 3">
            <a:extLst>
              <a:ext uri="{FF2B5EF4-FFF2-40B4-BE49-F238E27FC236}">
                <a16:creationId xmlns:a16="http://schemas.microsoft.com/office/drawing/2014/main" id="{DE5E59FC-4CD1-4167-B567-454B86728BC9}"/>
              </a:ext>
            </a:extLst>
          </p:cNvPr>
          <p:cNvSpPr>
            <a:spLocks noGrp="1"/>
          </p:cNvSpPr>
          <p:nvPr>
            <p:ph type="body" sz="half" idx="2"/>
          </p:nvPr>
        </p:nvSpPr>
        <p:spPr>
          <a:xfrm>
            <a:off x="1146705" y="1652529"/>
            <a:ext cx="4460881" cy="4595869"/>
          </a:xfrm>
        </p:spPr>
        <p:txBody>
          <a:bodyPr>
            <a:normAutofit/>
          </a:bodyPr>
          <a:lstStyle/>
          <a:p>
            <a:r>
              <a:rPr lang="en-US" sz="2000" dirty="0"/>
              <a:t>Diseases which prevent complete ventilation, diminish total lung capacity, and impede the opening of the alveoli.</a:t>
            </a:r>
          </a:p>
          <a:p>
            <a:pPr marL="285750" indent="-285750">
              <a:buFont typeface="Wingdings" panose="05000000000000000000" pitchFamily="2" charset="2"/>
              <a:buChar char="Ø"/>
            </a:pPr>
            <a:r>
              <a:rPr lang="en-US" sz="2000" dirty="0"/>
              <a:t>Pneumothorax</a:t>
            </a:r>
          </a:p>
          <a:p>
            <a:pPr marL="285750" indent="-285750">
              <a:buFont typeface="Wingdings" panose="05000000000000000000" pitchFamily="2" charset="2"/>
              <a:buChar char="Ø"/>
            </a:pPr>
            <a:r>
              <a:rPr lang="en-US" sz="2000" dirty="0"/>
              <a:t>Pleural effusion</a:t>
            </a:r>
          </a:p>
          <a:p>
            <a:pPr marL="285750" indent="-285750">
              <a:buFont typeface="Wingdings" panose="05000000000000000000" pitchFamily="2" charset="2"/>
              <a:buChar char="Ø"/>
            </a:pPr>
            <a:r>
              <a:rPr lang="en-US" sz="2000" dirty="0"/>
              <a:t>Lung diseases which cause damage to the lung tissue</a:t>
            </a:r>
          </a:p>
          <a:p>
            <a:pPr marL="285750" indent="-285750">
              <a:buFont typeface="Wingdings" panose="05000000000000000000" pitchFamily="2" charset="2"/>
              <a:buChar char="Ø"/>
            </a:pPr>
            <a:r>
              <a:rPr lang="en-US" sz="2000" dirty="0"/>
              <a:t>Musculoskeletal disorders</a:t>
            </a:r>
          </a:p>
          <a:p>
            <a:pPr marL="285750" indent="-285750">
              <a:buFont typeface="Wingdings" panose="05000000000000000000" pitchFamily="2" charset="2"/>
              <a:buChar char="Ø"/>
            </a:pPr>
            <a:r>
              <a:rPr lang="en-US" sz="2000" dirty="0"/>
              <a:t>Immunological-mediated disorders</a:t>
            </a:r>
          </a:p>
          <a:p>
            <a:pPr marL="285750" indent="-285750">
              <a:buFont typeface="Wingdings" panose="05000000000000000000" pitchFamily="2" charset="2"/>
              <a:buChar char="Ø"/>
            </a:pPr>
            <a:r>
              <a:rPr lang="en-US" sz="2000" dirty="0"/>
              <a:t>Neurological disorders</a:t>
            </a:r>
            <a:endParaRPr lang="en-US" sz="1800" dirty="0"/>
          </a:p>
        </p:txBody>
      </p:sp>
    </p:spTree>
    <p:extLst>
      <p:ext uri="{BB962C8B-B14F-4D97-AF65-F5344CB8AC3E}">
        <p14:creationId xmlns:p14="http://schemas.microsoft.com/office/powerpoint/2010/main" val="29688199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499</TotalTime>
  <Words>1342</Words>
  <Application>Microsoft Office PowerPoint</Application>
  <PresentationFormat>Widescreen</PresentationFormat>
  <Paragraphs>115</Paragraphs>
  <Slides>17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Tw Cen MT</vt:lpstr>
      <vt:lpstr>Wingdings</vt:lpstr>
      <vt:lpstr>Circuit</vt:lpstr>
      <vt:lpstr>Pulmonary diseases</vt:lpstr>
      <vt:lpstr>Objectives</vt:lpstr>
      <vt:lpstr>Pulmonary system</vt:lpstr>
      <vt:lpstr>Anatomy &amp; Physiology</vt:lpstr>
      <vt:lpstr>Anatomy &amp; Physiology</vt:lpstr>
      <vt:lpstr>Anatomy &amp; Physiology</vt:lpstr>
      <vt:lpstr>Pulmonary disorders</vt:lpstr>
      <vt:lpstr>Problems in getting</vt:lpstr>
      <vt:lpstr>Restrictive disorders</vt:lpstr>
      <vt:lpstr>Obstructive disorders</vt:lpstr>
      <vt:lpstr>Pulmonary disorders</vt:lpstr>
      <vt:lpstr>Impaired gas exchange</vt:lpstr>
      <vt:lpstr>Pulmonary disorders</vt:lpstr>
      <vt:lpstr>Problems with Perfusion</vt:lpstr>
      <vt:lpstr>Overview of pulmonary disorders</vt:lpstr>
      <vt:lpstr>Group activity: pictionary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Pathophysiology</dc:title>
  <dc:creator>Katie Mathern</dc:creator>
  <cp:lastModifiedBy>Katie Mathern</cp:lastModifiedBy>
  <cp:revision>31</cp:revision>
  <dcterms:created xsi:type="dcterms:W3CDTF">2019-10-22T00:02:27Z</dcterms:created>
  <dcterms:modified xsi:type="dcterms:W3CDTF">2019-10-28T17:52:16Z</dcterms:modified>
</cp:coreProperties>
</file>