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1" r:id="rId3"/>
    <p:sldId id="259" r:id="rId4"/>
    <p:sldId id="263" r:id="rId5"/>
    <p:sldId id="260"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866" autoAdjust="0"/>
  </p:normalViewPr>
  <p:slideViewPr>
    <p:cSldViewPr snapToGrid="0">
      <p:cViewPr varScale="1">
        <p:scale>
          <a:sx n="50" d="100"/>
          <a:sy n="50" d="100"/>
        </p:scale>
        <p:origin x="1284" y="28"/>
      </p:cViewPr>
      <p:guideLst/>
    </p:cSldViewPr>
  </p:slideViewPr>
  <p:notesTextViewPr>
    <p:cViewPr>
      <p:scale>
        <a:sx n="1" d="1"/>
        <a:sy n="1" d="1"/>
      </p:scale>
      <p:origin x="0" y="-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1A0035-AB5D-4D6B-BFC8-3C9D6BD2BBAF}" type="doc">
      <dgm:prSet loTypeId="urn:microsoft.com/office/officeart/2005/8/layout/pList2" loCatId="list" qsTypeId="urn:microsoft.com/office/officeart/2005/8/quickstyle/simple1" qsCatId="simple" csTypeId="urn:microsoft.com/office/officeart/2005/8/colors/accent1_2" csCatId="accent1" phldr="1"/>
      <dgm:spPr/>
    </dgm:pt>
    <dgm:pt modelId="{08A75884-3CEA-4CBF-81DE-D7CE40209795}">
      <dgm:prSet phldrT="[Text]" custT="1"/>
      <dgm:spPr/>
      <dgm:t>
        <a:bodyPr/>
        <a:lstStyle/>
        <a:p>
          <a:pPr algn="ctr"/>
          <a:r>
            <a:rPr lang="en-US" sz="2000" u="sng" dirty="0"/>
            <a:t>Clinical Manifestations</a:t>
          </a:r>
        </a:p>
        <a:p>
          <a:pPr algn="ctr"/>
          <a:r>
            <a:rPr lang="en-US" sz="2000" i="1" dirty="0"/>
            <a:t>Fatigue</a:t>
          </a:r>
        </a:p>
        <a:p>
          <a:pPr algn="ctr"/>
          <a:r>
            <a:rPr lang="en-US" sz="2000" i="1" dirty="0"/>
            <a:t>Weakness</a:t>
          </a:r>
        </a:p>
        <a:p>
          <a:pPr algn="ctr"/>
          <a:r>
            <a:rPr lang="en-US" sz="2000" i="1" dirty="0"/>
            <a:t>Headaches</a:t>
          </a:r>
        </a:p>
        <a:p>
          <a:pPr algn="ctr"/>
          <a:r>
            <a:rPr lang="en-US" sz="2000" i="1" dirty="0"/>
            <a:t>Pallor</a:t>
          </a:r>
        </a:p>
        <a:p>
          <a:pPr algn="ctr"/>
          <a:r>
            <a:rPr lang="en-US" sz="2000" i="1" dirty="0"/>
            <a:t>Shortness of Breath</a:t>
          </a:r>
        </a:p>
      </dgm:t>
    </dgm:pt>
    <dgm:pt modelId="{D3BDC274-B10E-4751-9F66-63EBA91470C1}" type="parTrans" cxnId="{15C4ADA4-96B7-45D7-BBF1-A90EC54807D3}">
      <dgm:prSet/>
      <dgm:spPr/>
      <dgm:t>
        <a:bodyPr/>
        <a:lstStyle/>
        <a:p>
          <a:endParaRPr lang="en-US"/>
        </a:p>
      </dgm:t>
    </dgm:pt>
    <dgm:pt modelId="{946CDA7D-3875-4728-B93C-9ACC4F51C32A}" type="sibTrans" cxnId="{15C4ADA4-96B7-45D7-BBF1-A90EC54807D3}">
      <dgm:prSet/>
      <dgm:spPr/>
      <dgm:t>
        <a:bodyPr/>
        <a:lstStyle/>
        <a:p>
          <a:endParaRPr lang="en-US"/>
        </a:p>
      </dgm:t>
    </dgm:pt>
    <dgm:pt modelId="{6E72FDC3-7DF6-4FB9-801F-D009A322D206}">
      <dgm:prSet phldrT="[Text]" custT="1"/>
      <dgm:spPr/>
      <dgm:t>
        <a:bodyPr/>
        <a:lstStyle/>
        <a:p>
          <a:r>
            <a:rPr lang="en-US" sz="2000" u="sng" dirty="0"/>
            <a:t>Clinical Manifestations</a:t>
          </a:r>
          <a:endParaRPr lang="en-US" sz="2000" u="none" dirty="0"/>
        </a:p>
        <a:p>
          <a:r>
            <a:rPr lang="en-US" sz="2000" i="1" u="none" dirty="0"/>
            <a:t>Fever</a:t>
          </a:r>
        </a:p>
        <a:p>
          <a:r>
            <a:rPr lang="en-US" sz="2000" i="1" u="none" dirty="0"/>
            <a:t>Chills</a:t>
          </a:r>
        </a:p>
        <a:p>
          <a:r>
            <a:rPr lang="en-US" sz="2000" i="1" u="none" dirty="0"/>
            <a:t>Rash</a:t>
          </a:r>
        </a:p>
        <a:p>
          <a:r>
            <a:rPr lang="en-US" sz="2000" i="1" u="none" dirty="0"/>
            <a:t>Cough </a:t>
          </a:r>
        </a:p>
        <a:p>
          <a:r>
            <a:rPr lang="en-US" sz="2000" i="1" u="none" dirty="0"/>
            <a:t>Swelling</a:t>
          </a:r>
        </a:p>
      </dgm:t>
    </dgm:pt>
    <dgm:pt modelId="{D3CD55B4-57DA-464C-A5D5-36AA72C09D77}" type="parTrans" cxnId="{5D470AD5-E8A1-48B5-B21B-18FD18F40B3B}">
      <dgm:prSet/>
      <dgm:spPr/>
      <dgm:t>
        <a:bodyPr/>
        <a:lstStyle/>
        <a:p>
          <a:endParaRPr lang="en-US"/>
        </a:p>
      </dgm:t>
    </dgm:pt>
    <dgm:pt modelId="{27B04B90-1130-420B-BB57-DF768EDB809F}" type="sibTrans" cxnId="{5D470AD5-E8A1-48B5-B21B-18FD18F40B3B}">
      <dgm:prSet/>
      <dgm:spPr/>
      <dgm:t>
        <a:bodyPr/>
        <a:lstStyle/>
        <a:p>
          <a:endParaRPr lang="en-US"/>
        </a:p>
      </dgm:t>
    </dgm:pt>
    <dgm:pt modelId="{AD12B101-4976-42E7-8055-F1E64FBEA430}">
      <dgm:prSet phldrT="[Text]" custT="1"/>
      <dgm:spPr/>
      <dgm:t>
        <a:bodyPr/>
        <a:lstStyle/>
        <a:p>
          <a:r>
            <a:rPr lang="en-US" sz="2000" u="sng" dirty="0"/>
            <a:t>Clinical Manifestations</a:t>
          </a:r>
        </a:p>
        <a:p>
          <a:endParaRPr lang="en-US" sz="2000" i="1" u="none" dirty="0"/>
        </a:p>
        <a:p>
          <a:r>
            <a:rPr lang="en-US" sz="2000" i="1" u="none" dirty="0"/>
            <a:t>Easy Bruising</a:t>
          </a:r>
        </a:p>
        <a:p>
          <a:r>
            <a:rPr lang="en-US" sz="2000" i="1" u="none" dirty="0"/>
            <a:t>Nose Bleeds</a:t>
          </a:r>
        </a:p>
        <a:p>
          <a:r>
            <a:rPr lang="en-US" sz="2000" i="1" u="none" dirty="0"/>
            <a:t>Bleeding Gums</a:t>
          </a:r>
        </a:p>
        <a:p>
          <a:endParaRPr lang="en-US" sz="2000" i="1" u="none" dirty="0"/>
        </a:p>
      </dgm:t>
    </dgm:pt>
    <dgm:pt modelId="{56B8068D-CF82-40FF-9396-B09E75B8E8CB}" type="parTrans" cxnId="{0371E30E-287A-4B65-A519-5CAB3F0D5AF6}">
      <dgm:prSet/>
      <dgm:spPr/>
      <dgm:t>
        <a:bodyPr/>
        <a:lstStyle/>
        <a:p>
          <a:endParaRPr lang="en-US"/>
        </a:p>
      </dgm:t>
    </dgm:pt>
    <dgm:pt modelId="{1FC9174B-E991-4623-B386-089B93E633CC}" type="sibTrans" cxnId="{0371E30E-287A-4B65-A519-5CAB3F0D5AF6}">
      <dgm:prSet/>
      <dgm:spPr/>
      <dgm:t>
        <a:bodyPr/>
        <a:lstStyle/>
        <a:p>
          <a:endParaRPr lang="en-US"/>
        </a:p>
      </dgm:t>
    </dgm:pt>
    <dgm:pt modelId="{657D3F02-9A7C-4923-890D-796B0A1674E2}" type="pres">
      <dgm:prSet presAssocID="{D61A0035-AB5D-4D6B-BFC8-3C9D6BD2BBAF}" presName="Name0" presStyleCnt="0">
        <dgm:presLayoutVars>
          <dgm:dir/>
          <dgm:resizeHandles val="exact"/>
        </dgm:presLayoutVars>
      </dgm:prSet>
      <dgm:spPr/>
    </dgm:pt>
    <dgm:pt modelId="{53029CDB-8698-4403-A06B-42E79CA2495D}" type="pres">
      <dgm:prSet presAssocID="{D61A0035-AB5D-4D6B-BFC8-3C9D6BD2BBAF}" presName="bkgdShp" presStyleLbl="alignAccFollowNode1" presStyleIdx="0" presStyleCnt="1"/>
      <dgm:spPr/>
    </dgm:pt>
    <dgm:pt modelId="{EEDEA6A8-B9E6-455D-82E6-B9ECC4F0A396}" type="pres">
      <dgm:prSet presAssocID="{D61A0035-AB5D-4D6B-BFC8-3C9D6BD2BBAF}" presName="linComp" presStyleCnt="0"/>
      <dgm:spPr/>
    </dgm:pt>
    <dgm:pt modelId="{36872551-52BE-47FB-9421-BD38AF3ED1A4}" type="pres">
      <dgm:prSet presAssocID="{08A75884-3CEA-4CBF-81DE-D7CE40209795}" presName="compNode" presStyleCnt="0"/>
      <dgm:spPr/>
    </dgm:pt>
    <dgm:pt modelId="{DCBAC683-76CE-4819-B6E8-998C286F45B1}" type="pres">
      <dgm:prSet presAssocID="{08A75884-3CEA-4CBF-81DE-D7CE40209795}" presName="node" presStyleLbl="node1" presStyleIdx="0" presStyleCnt="3">
        <dgm:presLayoutVars>
          <dgm:bulletEnabled val="1"/>
        </dgm:presLayoutVars>
      </dgm:prSet>
      <dgm:spPr/>
    </dgm:pt>
    <dgm:pt modelId="{58222F52-3340-4680-B317-076F6E34CA0A}" type="pres">
      <dgm:prSet presAssocID="{08A75884-3CEA-4CBF-81DE-D7CE40209795}" presName="invisiNode" presStyleLbl="node1" presStyleIdx="0" presStyleCnt="3"/>
      <dgm:spPr/>
    </dgm:pt>
    <dgm:pt modelId="{673C2D4F-F273-4A85-9047-E123BDDBF7B6}" type="pres">
      <dgm:prSet presAssocID="{08A75884-3CEA-4CBF-81DE-D7CE40209795}" presName="imagNode" presStyleLbl="fgImgPlace1" presStyleIdx="0" presStyleCnt="3" custScaleY="73536" custLinFactNeighborX="1423" custLinFactNeighborY="-23441"/>
      <dgm:spPr>
        <a:blipFill rotWithShape="1">
          <a:blip xmlns:r="http://schemas.openxmlformats.org/officeDocument/2006/relationships" r:embed="rId1"/>
          <a:srcRect/>
          <a:stretch>
            <a:fillRect l="-13000" r="-13000"/>
          </a:stretch>
        </a:blipFill>
      </dgm:spPr>
    </dgm:pt>
    <dgm:pt modelId="{017491E7-4A1D-40AE-8614-D7AC34E80CCB}" type="pres">
      <dgm:prSet presAssocID="{946CDA7D-3875-4728-B93C-9ACC4F51C32A}" presName="sibTrans" presStyleLbl="sibTrans2D1" presStyleIdx="0" presStyleCnt="0"/>
      <dgm:spPr/>
    </dgm:pt>
    <dgm:pt modelId="{AF12F997-716B-4D57-AD80-D69234F7BB26}" type="pres">
      <dgm:prSet presAssocID="{6E72FDC3-7DF6-4FB9-801F-D009A322D206}" presName="compNode" presStyleCnt="0"/>
      <dgm:spPr/>
    </dgm:pt>
    <dgm:pt modelId="{5D26F13E-C766-42DE-86A7-CD5F1565272F}" type="pres">
      <dgm:prSet presAssocID="{6E72FDC3-7DF6-4FB9-801F-D009A322D206}" presName="node" presStyleLbl="node1" presStyleIdx="1" presStyleCnt="3">
        <dgm:presLayoutVars>
          <dgm:bulletEnabled val="1"/>
        </dgm:presLayoutVars>
      </dgm:prSet>
      <dgm:spPr/>
    </dgm:pt>
    <dgm:pt modelId="{7718A644-8C84-4CB2-ADC7-06CA7B8992FB}" type="pres">
      <dgm:prSet presAssocID="{6E72FDC3-7DF6-4FB9-801F-D009A322D206}" presName="invisiNode" presStyleLbl="node1" presStyleIdx="1" presStyleCnt="3"/>
      <dgm:spPr/>
    </dgm:pt>
    <dgm:pt modelId="{845149CF-124E-4CEE-BBA0-774A90997D36}" type="pres">
      <dgm:prSet presAssocID="{6E72FDC3-7DF6-4FB9-801F-D009A322D206}" presName="imagNode" presStyleLbl="fgImgPlace1" presStyleIdx="1" presStyleCnt="3" custScaleY="73536" custLinFactNeighborX="-133" custLinFactNeighborY="-23441"/>
      <dgm:spPr>
        <a:blipFill rotWithShape="1">
          <a:blip xmlns:r="http://schemas.openxmlformats.org/officeDocument/2006/relationships" r:embed="rId2"/>
          <a:srcRect/>
          <a:stretch>
            <a:fillRect/>
          </a:stretch>
        </a:blipFill>
      </dgm:spPr>
    </dgm:pt>
    <dgm:pt modelId="{F505447A-91FC-4AFB-A565-55558FBC71BC}" type="pres">
      <dgm:prSet presAssocID="{27B04B90-1130-420B-BB57-DF768EDB809F}" presName="sibTrans" presStyleLbl="sibTrans2D1" presStyleIdx="0" presStyleCnt="0"/>
      <dgm:spPr/>
    </dgm:pt>
    <dgm:pt modelId="{D2B9738F-1731-41E1-A500-49BC1B969FE0}" type="pres">
      <dgm:prSet presAssocID="{AD12B101-4976-42E7-8055-F1E64FBEA430}" presName="compNode" presStyleCnt="0"/>
      <dgm:spPr/>
    </dgm:pt>
    <dgm:pt modelId="{F7EA346F-1210-4F87-BEBB-0B0EA50F4FD1}" type="pres">
      <dgm:prSet presAssocID="{AD12B101-4976-42E7-8055-F1E64FBEA430}" presName="node" presStyleLbl="node1" presStyleIdx="2" presStyleCnt="3" custLinFactNeighborY="320">
        <dgm:presLayoutVars>
          <dgm:bulletEnabled val="1"/>
        </dgm:presLayoutVars>
      </dgm:prSet>
      <dgm:spPr/>
    </dgm:pt>
    <dgm:pt modelId="{0ED5BA47-594C-4358-9BD4-595898000585}" type="pres">
      <dgm:prSet presAssocID="{AD12B101-4976-42E7-8055-F1E64FBEA430}" presName="invisiNode" presStyleLbl="node1" presStyleIdx="2" presStyleCnt="3"/>
      <dgm:spPr/>
    </dgm:pt>
    <dgm:pt modelId="{720185DA-FA3F-4EA9-A1B7-028672E68FA6}" type="pres">
      <dgm:prSet presAssocID="{AD12B101-4976-42E7-8055-F1E64FBEA430}" presName="imagNode" presStyleLbl="fgImgPlace1" presStyleIdx="2" presStyleCnt="3" custScaleY="71405" custLinFactNeighborX="1104" custLinFactNeighborY="-23441"/>
      <dgm:spPr>
        <a:blipFill rotWithShape="1">
          <a:blip xmlns:r="http://schemas.openxmlformats.org/officeDocument/2006/relationships" r:embed="rId3"/>
          <a:srcRect/>
          <a:stretch>
            <a:fillRect/>
          </a:stretch>
        </a:blipFill>
      </dgm:spPr>
    </dgm:pt>
  </dgm:ptLst>
  <dgm:cxnLst>
    <dgm:cxn modelId="{0371E30E-287A-4B65-A519-5CAB3F0D5AF6}" srcId="{D61A0035-AB5D-4D6B-BFC8-3C9D6BD2BBAF}" destId="{AD12B101-4976-42E7-8055-F1E64FBEA430}" srcOrd="2" destOrd="0" parTransId="{56B8068D-CF82-40FF-9396-B09E75B8E8CB}" sibTransId="{1FC9174B-E991-4623-B386-089B93E633CC}"/>
    <dgm:cxn modelId="{554BC63C-F2C2-4A31-A323-F809FF17B634}" type="presOf" srcId="{D61A0035-AB5D-4D6B-BFC8-3C9D6BD2BBAF}" destId="{657D3F02-9A7C-4923-890D-796B0A1674E2}" srcOrd="0" destOrd="0" presId="urn:microsoft.com/office/officeart/2005/8/layout/pList2"/>
    <dgm:cxn modelId="{9EFFAD5B-B403-4B83-9400-A1598B343D7F}" type="presOf" srcId="{946CDA7D-3875-4728-B93C-9ACC4F51C32A}" destId="{017491E7-4A1D-40AE-8614-D7AC34E80CCB}" srcOrd="0" destOrd="0" presId="urn:microsoft.com/office/officeart/2005/8/layout/pList2"/>
    <dgm:cxn modelId="{38892A46-92AA-4C31-B6CE-4DEF45403F35}" type="presOf" srcId="{08A75884-3CEA-4CBF-81DE-D7CE40209795}" destId="{DCBAC683-76CE-4819-B6E8-998C286F45B1}" srcOrd="0" destOrd="0" presId="urn:microsoft.com/office/officeart/2005/8/layout/pList2"/>
    <dgm:cxn modelId="{02A5CC4A-93B1-4234-901C-55E95AEB6C1A}" type="presOf" srcId="{27B04B90-1130-420B-BB57-DF768EDB809F}" destId="{F505447A-91FC-4AFB-A565-55558FBC71BC}" srcOrd="0" destOrd="0" presId="urn:microsoft.com/office/officeart/2005/8/layout/pList2"/>
    <dgm:cxn modelId="{ECA93584-E0BF-489F-B652-6B9ED00CF979}" type="presOf" srcId="{6E72FDC3-7DF6-4FB9-801F-D009A322D206}" destId="{5D26F13E-C766-42DE-86A7-CD5F1565272F}" srcOrd="0" destOrd="0" presId="urn:microsoft.com/office/officeart/2005/8/layout/pList2"/>
    <dgm:cxn modelId="{15C4ADA4-96B7-45D7-BBF1-A90EC54807D3}" srcId="{D61A0035-AB5D-4D6B-BFC8-3C9D6BD2BBAF}" destId="{08A75884-3CEA-4CBF-81DE-D7CE40209795}" srcOrd="0" destOrd="0" parTransId="{D3BDC274-B10E-4751-9F66-63EBA91470C1}" sibTransId="{946CDA7D-3875-4728-B93C-9ACC4F51C32A}"/>
    <dgm:cxn modelId="{7D9736AF-F9B8-4FFC-BBAB-BDE911DBBD41}" type="presOf" srcId="{AD12B101-4976-42E7-8055-F1E64FBEA430}" destId="{F7EA346F-1210-4F87-BEBB-0B0EA50F4FD1}" srcOrd="0" destOrd="0" presId="urn:microsoft.com/office/officeart/2005/8/layout/pList2"/>
    <dgm:cxn modelId="{5D470AD5-E8A1-48B5-B21B-18FD18F40B3B}" srcId="{D61A0035-AB5D-4D6B-BFC8-3C9D6BD2BBAF}" destId="{6E72FDC3-7DF6-4FB9-801F-D009A322D206}" srcOrd="1" destOrd="0" parTransId="{D3CD55B4-57DA-464C-A5D5-36AA72C09D77}" sibTransId="{27B04B90-1130-420B-BB57-DF768EDB809F}"/>
    <dgm:cxn modelId="{FB449F00-D9A0-402E-87AB-B0C8F95BC05E}" type="presParOf" srcId="{657D3F02-9A7C-4923-890D-796B0A1674E2}" destId="{53029CDB-8698-4403-A06B-42E79CA2495D}" srcOrd="0" destOrd="0" presId="urn:microsoft.com/office/officeart/2005/8/layout/pList2"/>
    <dgm:cxn modelId="{47F22A8C-4E18-49FD-A688-2C6ADE44BA7F}" type="presParOf" srcId="{657D3F02-9A7C-4923-890D-796B0A1674E2}" destId="{EEDEA6A8-B9E6-455D-82E6-B9ECC4F0A396}" srcOrd="1" destOrd="0" presId="urn:microsoft.com/office/officeart/2005/8/layout/pList2"/>
    <dgm:cxn modelId="{B3735A84-2CDA-436F-94C3-B8CCC2B9768F}" type="presParOf" srcId="{EEDEA6A8-B9E6-455D-82E6-B9ECC4F0A396}" destId="{36872551-52BE-47FB-9421-BD38AF3ED1A4}" srcOrd="0" destOrd="0" presId="urn:microsoft.com/office/officeart/2005/8/layout/pList2"/>
    <dgm:cxn modelId="{B87D4EE9-516E-4B99-A70F-8F713FD73027}" type="presParOf" srcId="{36872551-52BE-47FB-9421-BD38AF3ED1A4}" destId="{DCBAC683-76CE-4819-B6E8-998C286F45B1}" srcOrd="0" destOrd="0" presId="urn:microsoft.com/office/officeart/2005/8/layout/pList2"/>
    <dgm:cxn modelId="{5C10349B-E758-4E3B-9629-376C299FDEDE}" type="presParOf" srcId="{36872551-52BE-47FB-9421-BD38AF3ED1A4}" destId="{58222F52-3340-4680-B317-076F6E34CA0A}" srcOrd="1" destOrd="0" presId="urn:microsoft.com/office/officeart/2005/8/layout/pList2"/>
    <dgm:cxn modelId="{9A1E3DF4-E46F-4231-9A3D-0D44B8E39578}" type="presParOf" srcId="{36872551-52BE-47FB-9421-BD38AF3ED1A4}" destId="{673C2D4F-F273-4A85-9047-E123BDDBF7B6}" srcOrd="2" destOrd="0" presId="urn:microsoft.com/office/officeart/2005/8/layout/pList2"/>
    <dgm:cxn modelId="{C6A9E12C-99AC-474E-B18D-6C279624D1E6}" type="presParOf" srcId="{EEDEA6A8-B9E6-455D-82E6-B9ECC4F0A396}" destId="{017491E7-4A1D-40AE-8614-D7AC34E80CCB}" srcOrd="1" destOrd="0" presId="urn:microsoft.com/office/officeart/2005/8/layout/pList2"/>
    <dgm:cxn modelId="{69B27D54-599B-4EEC-BD59-1721DB634816}" type="presParOf" srcId="{EEDEA6A8-B9E6-455D-82E6-B9ECC4F0A396}" destId="{AF12F997-716B-4D57-AD80-D69234F7BB26}" srcOrd="2" destOrd="0" presId="urn:microsoft.com/office/officeart/2005/8/layout/pList2"/>
    <dgm:cxn modelId="{0F3F720F-1523-4C72-AB56-3BB47B587351}" type="presParOf" srcId="{AF12F997-716B-4D57-AD80-D69234F7BB26}" destId="{5D26F13E-C766-42DE-86A7-CD5F1565272F}" srcOrd="0" destOrd="0" presId="urn:microsoft.com/office/officeart/2005/8/layout/pList2"/>
    <dgm:cxn modelId="{AA89A8DE-CD3D-4A92-96FD-9C58B36BF43A}" type="presParOf" srcId="{AF12F997-716B-4D57-AD80-D69234F7BB26}" destId="{7718A644-8C84-4CB2-ADC7-06CA7B8992FB}" srcOrd="1" destOrd="0" presId="urn:microsoft.com/office/officeart/2005/8/layout/pList2"/>
    <dgm:cxn modelId="{67F97E96-25D5-4184-8CE5-8DBCEBE5172E}" type="presParOf" srcId="{AF12F997-716B-4D57-AD80-D69234F7BB26}" destId="{845149CF-124E-4CEE-BBA0-774A90997D36}" srcOrd="2" destOrd="0" presId="urn:microsoft.com/office/officeart/2005/8/layout/pList2"/>
    <dgm:cxn modelId="{7F041431-C4F7-4E3B-81DF-3E1D04B3580F}" type="presParOf" srcId="{EEDEA6A8-B9E6-455D-82E6-B9ECC4F0A396}" destId="{F505447A-91FC-4AFB-A565-55558FBC71BC}" srcOrd="3" destOrd="0" presId="urn:microsoft.com/office/officeart/2005/8/layout/pList2"/>
    <dgm:cxn modelId="{5E99A345-A13D-4E5D-B918-B27C897C856C}" type="presParOf" srcId="{EEDEA6A8-B9E6-455D-82E6-B9ECC4F0A396}" destId="{D2B9738F-1731-41E1-A500-49BC1B969FE0}" srcOrd="4" destOrd="0" presId="urn:microsoft.com/office/officeart/2005/8/layout/pList2"/>
    <dgm:cxn modelId="{31413284-802D-40C3-8CA1-A5F524EF3DDA}" type="presParOf" srcId="{D2B9738F-1731-41E1-A500-49BC1B969FE0}" destId="{F7EA346F-1210-4F87-BEBB-0B0EA50F4FD1}" srcOrd="0" destOrd="0" presId="urn:microsoft.com/office/officeart/2005/8/layout/pList2"/>
    <dgm:cxn modelId="{99B9CB84-7404-42B2-B7BB-F5E44D6B2C7D}" type="presParOf" srcId="{D2B9738F-1731-41E1-A500-49BC1B969FE0}" destId="{0ED5BA47-594C-4358-9BD4-595898000585}" srcOrd="1" destOrd="0" presId="urn:microsoft.com/office/officeart/2005/8/layout/pList2"/>
    <dgm:cxn modelId="{EE3D0431-C1EF-44D2-B990-991669DC4417}" type="presParOf" srcId="{D2B9738F-1731-41E1-A500-49BC1B969FE0}" destId="{720185DA-FA3F-4EA9-A1B7-028672E68FA6}" srcOrd="2" destOrd="0" presId="urn:microsoft.com/office/officeart/2005/8/layout/p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1A0035-AB5D-4D6B-BFC8-3C9D6BD2BBAF}" type="doc">
      <dgm:prSet loTypeId="urn:microsoft.com/office/officeart/2005/8/layout/pList2" loCatId="list" qsTypeId="urn:microsoft.com/office/officeart/2005/8/quickstyle/simple1" qsCatId="simple" csTypeId="urn:microsoft.com/office/officeart/2005/8/colors/accent1_2" csCatId="accent1" phldr="1"/>
      <dgm:spPr/>
    </dgm:pt>
    <dgm:pt modelId="{08A75884-3CEA-4CBF-81DE-D7CE40209795}">
      <dgm:prSet phldrT="[Text]" custT="1"/>
      <dgm:spPr/>
      <dgm:t>
        <a:bodyPr/>
        <a:lstStyle/>
        <a:p>
          <a:r>
            <a:rPr lang="en-US" sz="1600" u="sng" dirty="0"/>
            <a:t>Nursing Management &amp; Teaching</a:t>
          </a:r>
        </a:p>
        <a:p>
          <a:r>
            <a:rPr lang="en-US" sz="1600" i="1" u="none" dirty="0"/>
            <a:t>Anorexia is common</a:t>
          </a:r>
        </a:p>
        <a:p>
          <a:r>
            <a:rPr lang="en-US" sz="1600" i="1" u="none" dirty="0"/>
            <a:t>Metabolic changes lead to cachexia</a:t>
          </a:r>
        </a:p>
        <a:p>
          <a:r>
            <a:rPr lang="en-US" sz="1600" i="1" u="none" dirty="0"/>
            <a:t>Eat frequent, small meals</a:t>
          </a:r>
        </a:p>
        <a:p>
          <a:r>
            <a:rPr lang="en-US" sz="1600" i="1" u="none" dirty="0"/>
            <a:t>High Calorie, High Protein</a:t>
          </a:r>
        </a:p>
        <a:p>
          <a:r>
            <a:rPr lang="en-US" sz="1600" i="1" u="none" dirty="0"/>
            <a:t>Weigh frequently to monitor weight loss</a:t>
          </a:r>
        </a:p>
        <a:p>
          <a:r>
            <a:rPr lang="en-US" sz="1600" i="1" u="none" dirty="0"/>
            <a:t>Dietary consultation</a:t>
          </a:r>
        </a:p>
      </dgm:t>
    </dgm:pt>
    <dgm:pt modelId="{D3BDC274-B10E-4751-9F66-63EBA91470C1}" type="parTrans" cxnId="{15C4ADA4-96B7-45D7-BBF1-A90EC54807D3}">
      <dgm:prSet/>
      <dgm:spPr/>
      <dgm:t>
        <a:bodyPr/>
        <a:lstStyle/>
        <a:p>
          <a:endParaRPr lang="en-US"/>
        </a:p>
      </dgm:t>
    </dgm:pt>
    <dgm:pt modelId="{946CDA7D-3875-4728-B93C-9ACC4F51C32A}" type="sibTrans" cxnId="{15C4ADA4-96B7-45D7-BBF1-A90EC54807D3}">
      <dgm:prSet/>
      <dgm:spPr/>
      <dgm:t>
        <a:bodyPr/>
        <a:lstStyle/>
        <a:p>
          <a:endParaRPr lang="en-US"/>
        </a:p>
      </dgm:t>
    </dgm:pt>
    <dgm:pt modelId="{6E72FDC3-7DF6-4FB9-801F-D009A322D206}">
      <dgm:prSet phldrT="[Text]" custT="1"/>
      <dgm:spPr/>
      <dgm:t>
        <a:bodyPr/>
        <a:lstStyle/>
        <a:p>
          <a:r>
            <a:rPr lang="en-US" sz="2000" u="sng" dirty="0"/>
            <a:t>Nursing Management &amp; Teaching</a:t>
          </a:r>
        </a:p>
        <a:p>
          <a:r>
            <a:rPr lang="en-US" sz="2000" i="1" u="none" dirty="0"/>
            <a:t>Low fiber diet</a:t>
          </a:r>
        </a:p>
        <a:p>
          <a:r>
            <a:rPr lang="en-US" sz="2000" i="1" u="none" dirty="0"/>
            <a:t>Anti-diarrheal, anti-motility, and anti-spasmodic drugs can be used</a:t>
          </a:r>
        </a:p>
        <a:p>
          <a:endParaRPr lang="en-US" sz="1800" i="1" u="none" dirty="0"/>
        </a:p>
      </dgm:t>
    </dgm:pt>
    <dgm:pt modelId="{D3CD55B4-57DA-464C-A5D5-36AA72C09D77}" type="parTrans" cxnId="{5D470AD5-E8A1-48B5-B21B-18FD18F40B3B}">
      <dgm:prSet/>
      <dgm:spPr/>
      <dgm:t>
        <a:bodyPr/>
        <a:lstStyle/>
        <a:p>
          <a:endParaRPr lang="en-US"/>
        </a:p>
      </dgm:t>
    </dgm:pt>
    <dgm:pt modelId="{27B04B90-1130-420B-BB57-DF768EDB809F}" type="sibTrans" cxnId="{5D470AD5-E8A1-48B5-B21B-18FD18F40B3B}">
      <dgm:prSet/>
      <dgm:spPr/>
      <dgm:t>
        <a:bodyPr/>
        <a:lstStyle/>
        <a:p>
          <a:endParaRPr lang="en-US"/>
        </a:p>
      </dgm:t>
    </dgm:pt>
    <dgm:pt modelId="{AD12B101-4976-42E7-8055-F1E64FBEA430}">
      <dgm:prSet phldrT="[Text]" custT="1"/>
      <dgm:spPr/>
      <dgm:t>
        <a:bodyPr/>
        <a:lstStyle/>
        <a:p>
          <a:r>
            <a:rPr lang="en-US" sz="2000" u="sng" dirty="0"/>
            <a:t>Nursing Management &amp; Teaching</a:t>
          </a:r>
        </a:p>
        <a:p>
          <a:r>
            <a:rPr lang="en-US" sz="2000" i="1" u="none" dirty="0"/>
            <a:t>Administer prophylactic antiemetics</a:t>
          </a:r>
        </a:p>
        <a:p>
          <a:r>
            <a:rPr lang="en-US" sz="2000" i="1" u="none" dirty="0"/>
            <a:t>Reduce intake of irritating foods such as spicy or acidic foods</a:t>
          </a:r>
          <a:endParaRPr lang="en-US" sz="1800" i="1" u="none" dirty="0"/>
        </a:p>
      </dgm:t>
    </dgm:pt>
    <dgm:pt modelId="{56B8068D-CF82-40FF-9396-B09E75B8E8CB}" type="parTrans" cxnId="{0371E30E-287A-4B65-A519-5CAB3F0D5AF6}">
      <dgm:prSet/>
      <dgm:spPr/>
      <dgm:t>
        <a:bodyPr/>
        <a:lstStyle/>
        <a:p>
          <a:endParaRPr lang="en-US"/>
        </a:p>
      </dgm:t>
    </dgm:pt>
    <dgm:pt modelId="{1FC9174B-E991-4623-B386-089B93E633CC}" type="sibTrans" cxnId="{0371E30E-287A-4B65-A519-5CAB3F0D5AF6}">
      <dgm:prSet/>
      <dgm:spPr/>
      <dgm:t>
        <a:bodyPr/>
        <a:lstStyle/>
        <a:p>
          <a:endParaRPr lang="en-US"/>
        </a:p>
      </dgm:t>
    </dgm:pt>
    <dgm:pt modelId="{657D3F02-9A7C-4923-890D-796B0A1674E2}" type="pres">
      <dgm:prSet presAssocID="{D61A0035-AB5D-4D6B-BFC8-3C9D6BD2BBAF}" presName="Name0" presStyleCnt="0">
        <dgm:presLayoutVars>
          <dgm:dir/>
          <dgm:resizeHandles val="exact"/>
        </dgm:presLayoutVars>
      </dgm:prSet>
      <dgm:spPr/>
    </dgm:pt>
    <dgm:pt modelId="{53029CDB-8698-4403-A06B-42E79CA2495D}" type="pres">
      <dgm:prSet presAssocID="{D61A0035-AB5D-4D6B-BFC8-3C9D6BD2BBAF}" presName="bkgdShp" presStyleLbl="alignAccFollowNode1" presStyleIdx="0" presStyleCnt="1" custLinFactNeighborX="703" custLinFactNeighborY="949"/>
      <dgm:spPr/>
    </dgm:pt>
    <dgm:pt modelId="{EEDEA6A8-B9E6-455D-82E6-B9ECC4F0A396}" type="pres">
      <dgm:prSet presAssocID="{D61A0035-AB5D-4D6B-BFC8-3C9D6BD2BBAF}" presName="linComp" presStyleCnt="0"/>
      <dgm:spPr/>
    </dgm:pt>
    <dgm:pt modelId="{36872551-52BE-47FB-9421-BD38AF3ED1A4}" type="pres">
      <dgm:prSet presAssocID="{08A75884-3CEA-4CBF-81DE-D7CE40209795}" presName="compNode" presStyleCnt="0"/>
      <dgm:spPr/>
    </dgm:pt>
    <dgm:pt modelId="{DCBAC683-76CE-4819-B6E8-998C286F45B1}" type="pres">
      <dgm:prSet presAssocID="{08A75884-3CEA-4CBF-81DE-D7CE40209795}" presName="node" presStyleLbl="node1" presStyleIdx="0" presStyleCnt="3" custScaleY="113953">
        <dgm:presLayoutVars>
          <dgm:bulletEnabled val="1"/>
        </dgm:presLayoutVars>
      </dgm:prSet>
      <dgm:spPr/>
    </dgm:pt>
    <dgm:pt modelId="{58222F52-3340-4680-B317-076F6E34CA0A}" type="pres">
      <dgm:prSet presAssocID="{08A75884-3CEA-4CBF-81DE-D7CE40209795}" presName="invisiNode" presStyleLbl="node1" presStyleIdx="0" presStyleCnt="3"/>
      <dgm:spPr/>
    </dgm:pt>
    <dgm:pt modelId="{673C2D4F-F273-4A85-9047-E123BDDBF7B6}" type="pres">
      <dgm:prSet presAssocID="{08A75884-3CEA-4CBF-81DE-D7CE40209795}" presName="imagNode" presStyleLbl="fgImgPlace1" presStyleIdx="0" presStyleCnt="3" custLinFactNeighborX="-306" custLinFactNeighborY="533"/>
      <dgm:spPr>
        <a:blipFill rotWithShape="1">
          <a:blip xmlns:r="http://schemas.openxmlformats.org/officeDocument/2006/relationships" r:embed="rId1"/>
          <a:srcRect/>
          <a:stretch>
            <a:fillRect l="-17000" r="-17000"/>
          </a:stretch>
        </a:blipFill>
      </dgm:spPr>
    </dgm:pt>
    <dgm:pt modelId="{017491E7-4A1D-40AE-8614-D7AC34E80CCB}" type="pres">
      <dgm:prSet presAssocID="{946CDA7D-3875-4728-B93C-9ACC4F51C32A}" presName="sibTrans" presStyleLbl="sibTrans2D1" presStyleIdx="0" presStyleCnt="0"/>
      <dgm:spPr/>
    </dgm:pt>
    <dgm:pt modelId="{AF12F997-716B-4D57-AD80-D69234F7BB26}" type="pres">
      <dgm:prSet presAssocID="{6E72FDC3-7DF6-4FB9-801F-D009A322D206}" presName="compNode" presStyleCnt="0"/>
      <dgm:spPr/>
    </dgm:pt>
    <dgm:pt modelId="{5D26F13E-C766-42DE-86A7-CD5F1565272F}" type="pres">
      <dgm:prSet presAssocID="{6E72FDC3-7DF6-4FB9-801F-D009A322D206}" presName="node" presStyleLbl="node1" presStyleIdx="1" presStyleCnt="3" custScaleY="120170">
        <dgm:presLayoutVars>
          <dgm:bulletEnabled val="1"/>
        </dgm:presLayoutVars>
      </dgm:prSet>
      <dgm:spPr/>
    </dgm:pt>
    <dgm:pt modelId="{7718A644-8C84-4CB2-ADC7-06CA7B8992FB}" type="pres">
      <dgm:prSet presAssocID="{6E72FDC3-7DF6-4FB9-801F-D009A322D206}" presName="invisiNode" presStyleLbl="node1" presStyleIdx="1" presStyleCnt="3"/>
      <dgm:spPr/>
    </dgm:pt>
    <dgm:pt modelId="{845149CF-124E-4CEE-BBA0-774A90997D36}" type="pres">
      <dgm:prSet presAssocID="{6E72FDC3-7DF6-4FB9-801F-D009A322D206}" presName="imagNode" presStyleLbl="fgImgPlace1" presStyleIdx="1" presStyleCnt="3" custLinFactNeighborX="1616" custLinFactNeighborY="243"/>
      <dgm:spPr>
        <a:blipFill rotWithShape="1">
          <a:blip xmlns:r="http://schemas.openxmlformats.org/officeDocument/2006/relationships" r:embed="rId2"/>
          <a:srcRect/>
          <a:stretch>
            <a:fillRect t="-22000" b="-22000"/>
          </a:stretch>
        </a:blipFill>
      </dgm:spPr>
    </dgm:pt>
    <dgm:pt modelId="{F505447A-91FC-4AFB-A565-55558FBC71BC}" type="pres">
      <dgm:prSet presAssocID="{27B04B90-1130-420B-BB57-DF768EDB809F}" presName="sibTrans" presStyleLbl="sibTrans2D1" presStyleIdx="0" presStyleCnt="0"/>
      <dgm:spPr/>
    </dgm:pt>
    <dgm:pt modelId="{D2B9738F-1731-41E1-A500-49BC1B969FE0}" type="pres">
      <dgm:prSet presAssocID="{AD12B101-4976-42E7-8055-F1E64FBEA430}" presName="compNode" presStyleCnt="0"/>
      <dgm:spPr/>
    </dgm:pt>
    <dgm:pt modelId="{F7EA346F-1210-4F87-BEBB-0B0EA50F4FD1}" type="pres">
      <dgm:prSet presAssocID="{AD12B101-4976-42E7-8055-F1E64FBEA430}" presName="node" presStyleLbl="node1" presStyleIdx="2" presStyleCnt="3" custScaleY="117308">
        <dgm:presLayoutVars>
          <dgm:bulletEnabled val="1"/>
        </dgm:presLayoutVars>
      </dgm:prSet>
      <dgm:spPr/>
    </dgm:pt>
    <dgm:pt modelId="{0ED5BA47-594C-4358-9BD4-595898000585}" type="pres">
      <dgm:prSet presAssocID="{AD12B101-4976-42E7-8055-F1E64FBEA430}" presName="invisiNode" presStyleLbl="node1" presStyleIdx="2" presStyleCnt="3"/>
      <dgm:spPr/>
    </dgm:pt>
    <dgm:pt modelId="{720185DA-FA3F-4EA9-A1B7-028672E68FA6}" type="pres">
      <dgm:prSet presAssocID="{AD12B101-4976-42E7-8055-F1E64FBEA430}" presName="imagNode" presStyleLbl="fgImgPlace1" presStyleIdx="2" presStyleCnt="3"/>
      <dgm:spPr>
        <a:blipFill rotWithShape="1">
          <a:blip xmlns:r="http://schemas.openxmlformats.org/officeDocument/2006/relationships" r:embed="rId3"/>
          <a:srcRect/>
          <a:stretch>
            <a:fillRect l="-21000" r="-21000"/>
          </a:stretch>
        </a:blipFill>
      </dgm:spPr>
    </dgm:pt>
  </dgm:ptLst>
  <dgm:cxnLst>
    <dgm:cxn modelId="{0371E30E-287A-4B65-A519-5CAB3F0D5AF6}" srcId="{D61A0035-AB5D-4D6B-BFC8-3C9D6BD2BBAF}" destId="{AD12B101-4976-42E7-8055-F1E64FBEA430}" srcOrd="2" destOrd="0" parTransId="{56B8068D-CF82-40FF-9396-B09E75B8E8CB}" sibTransId="{1FC9174B-E991-4623-B386-089B93E633CC}"/>
    <dgm:cxn modelId="{554BC63C-F2C2-4A31-A323-F809FF17B634}" type="presOf" srcId="{D61A0035-AB5D-4D6B-BFC8-3C9D6BD2BBAF}" destId="{657D3F02-9A7C-4923-890D-796B0A1674E2}" srcOrd="0" destOrd="0" presId="urn:microsoft.com/office/officeart/2005/8/layout/pList2"/>
    <dgm:cxn modelId="{9EFFAD5B-B403-4B83-9400-A1598B343D7F}" type="presOf" srcId="{946CDA7D-3875-4728-B93C-9ACC4F51C32A}" destId="{017491E7-4A1D-40AE-8614-D7AC34E80CCB}" srcOrd="0" destOrd="0" presId="urn:microsoft.com/office/officeart/2005/8/layout/pList2"/>
    <dgm:cxn modelId="{38892A46-92AA-4C31-B6CE-4DEF45403F35}" type="presOf" srcId="{08A75884-3CEA-4CBF-81DE-D7CE40209795}" destId="{DCBAC683-76CE-4819-B6E8-998C286F45B1}" srcOrd="0" destOrd="0" presId="urn:microsoft.com/office/officeart/2005/8/layout/pList2"/>
    <dgm:cxn modelId="{02A5CC4A-93B1-4234-901C-55E95AEB6C1A}" type="presOf" srcId="{27B04B90-1130-420B-BB57-DF768EDB809F}" destId="{F505447A-91FC-4AFB-A565-55558FBC71BC}" srcOrd="0" destOrd="0" presId="urn:microsoft.com/office/officeart/2005/8/layout/pList2"/>
    <dgm:cxn modelId="{ECA93584-E0BF-489F-B652-6B9ED00CF979}" type="presOf" srcId="{6E72FDC3-7DF6-4FB9-801F-D009A322D206}" destId="{5D26F13E-C766-42DE-86A7-CD5F1565272F}" srcOrd="0" destOrd="0" presId="urn:microsoft.com/office/officeart/2005/8/layout/pList2"/>
    <dgm:cxn modelId="{15C4ADA4-96B7-45D7-BBF1-A90EC54807D3}" srcId="{D61A0035-AB5D-4D6B-BFC8-3C9D6BD2BBAF}" destId="{08A75884-3CEA-4CBF-81DE-D7CE40209795}" srcOrd="0" destOrd="0" parTransId="{D3BDC274-B10E-4751-9F66-63EBA91470C1}" sibTransId="{946CDA7D-3875-4728-B93C-9ACC4F51C32A}"/>
    <dgm:cxn modelId="{7D9736AF-F9B8-4FFC-BBAB-BDE911DBBD41}" type="presOf" srcId="{AD12B101-4976-42E7-8055-F1E64FBEA430}" destId="{F7EA346F-1210-4F87-BEBB-0B0EA50F4FD1}" srcOrd="0" destOrd="0" presId="urn:microsoft.com/office/officeart/2005/8/layout/pList2"/>
    <dgm:cxn modelId="{5D470AD5-E8A1-48B5-B21B-18FD18F40B3B}" srcId="{D61A0035-AB5D-4D6B-BFC8-3C9D6BD2BBAF}" destId="{6E72FDC3-7DF6-4FB9-801F-D009A322D206}" srcOrd="1" destOrd="0" parTransId="{D3CD55B4-57DA-464C-A5D5-36AA72C09D77}" sibTransId="{27B04B90-1130-420B-BB57-DF768EDB809F}"/>
    <dgm:cxn modelId="{FB449F00-D9A0-402E-87AB-B0C8F95BC05E}" type="presParOf" srcId="{657D3F02-9A7C-4923-890D-796B0A1674E2}" destId="{53029CDB-8698-4403-A06B-42E79CA2495D}" srcOrd="0" destOrd="0" presId="urn:microsoft.com/office/officeart/2005/8/layout/pList2"/>
    <dgm:cxn modelId="{47F22A8C-4E18-49FD-A688-2C6ADE44BA7F}" type="presParOf" srcId="{657D3F02-9A7C-4923-890D-796B0A1674E2}" destId="{EEDEA6A8-B9E6-455D-82E6-B9ECC4F0A396}" srcOrd="1" destOrd="0" presId="urn:microsoft.com/office/officeart/2005/8/layout/pList2"/>
    <dgm:cxn modelId="{B3735A84-2CDA-436F-94C3-B8CCC2B9768F}" type="presParOf" srcId="{EEDEA6A8-B9E6-455D-82E6-B9ECC4F0A396}" destId="{36872551-52BE-47FB-9421-BD38AF3ED1A4}" srcOrd="0" destOrd="0" presId="urn:microsoft.com/office/officeart/2005/8/layout/pList2"/>
    <dgm:cxn modelId="{B87D4EE9-516E-4B99-A70F-8F713FD73027}" type="presParOf" srcId="{36872551-52BE-47FB-9421-BD38AF3ED1A4}" destId="{DCBAC683-76CE-4819-B6E8-998C286F45B1}" srcOrd="0" destOrd="0" presId="urn:microsoft.com/office/officeart/2005/8/layout/pList2"/>
    <dgm:cxn modelId="{5C10349B-E758-4E3B-9629-376C299FDEDE}" type="presParOf" srcId="{36872551-52BE-47FB-9421-BD38AF3ED1A4}" destId="{58222F52-3340-4680-B317-076F6E34CA0A}" srcOrd="1" destOrd="0" presId="urn:microsoft.com/office/officeart/2005/8/layout/pList2"/>
    <dgm:cxn modelId="{9A1E3DF4-E46F-4231-9A3D-0D44B8E39578}" type="presParOf" srcId="{36872551-52BE-47FB-9421-BD38AF3ED1A4}" destId="{673C2D4F-F273-4A85-9047-E123BDDBF7B6}" srcOrd="2" destOrd="0" presId="urn:microsoft.com/office/officeart/2005/8/layout/pList2"/>
    <dgm:cxn modelId="{C6A9E12C-99AC-474E-B18D-6C279624D1E6}" type="presParOf" srcId="{EEDEA6A8-B9E6-455D-82E6-B9ECC4F0A396}" destId="{017491E7-4A1D-40AE-8614-D7AC34E80CCB}" srcOrd="1" destOrd="0" presId="urn:microsoft.com/office/officeart/2005/8/layout/pList2"/>
    <dgm:cxn modelId="{69B27D54-599B-4EEC-BD59-1721DB634816}" type="presParOf" srcId="{EEDEA6A8-B9E6-455D-82E6-B9ECC4F0A396}" destId="{AF12F997-716B-4D57-AD80-D69234F7BB26}" srcOrd="2" destOrd="0" presId="urn:microsoft.com/office/officeart/2005/8/layout/pList2"/>
    <dgm:cxn modelId="{0F3F720F-1523-4C72-AB56-3BB47B587351}" type="presParOf" srcId="{AF12F997-716B-4D57-AD80-D69234F7BB26}" destId="{5D26F13E-C766-42DE-86A7-CD5F1565272F}" srcOrd="0" destOrd="0" presId="urn:microsoft.com/office/officeart/2005/8/layout/pList2"/>
    <dgm:cxn modelId="{AA89A8DE-CD3D-4A92-96FD-9C58B36BF43A}" type="presParOf" srcId="{AF12F997-716B-4D57-AD80-D69234F7BB26}" destId="{7718A644-8C84-4CB2-ADC7-06CA7B8992FB}" srcOrd="1" destOrd="0" presId="urn:microsoft.com/office/officeart/2005/8/layout/pList2"/>
    <dgm:cxn modelId="{67F97E96-25D5-4184-8CE5-8DBCEBE5172E}" type="presParOf" srcId="{AF12F997-716B-4D57-AD80-D69234F7BB26}" destId="{845149CF-124E-4CEE-BBA0-774A90997D36}" srcOrd="2" destOrd="0" presId="urn:microsoft.com/office/officeart/2005/8/layout/pList2"/>
    <dgm:cxn modelId="{7F041431-C4F7-4E3B-81DF-3E1D04B3580F}" type="presParOf" srcId="{EEDEA6A8-B9E6-455D-82E6-B9ECC4F0A396}" destId="{F505447A-91FC-4AFB-A565-55558FBC71BC}" srcOrd="3" destOrd="0" presId="urn:microsoft.com/office/officeart/2005/8/layout/pList2"/>
    <dgm:cxn modelId="{5E99A345-A13D-4E5D-B918-B27C897C856C}" type="presParOf" srcId="{EEDEA6A8-B9E6-455D-82E6-B9ECC4F0A396}" destId="{D2B9738F-1731-41E1-A500-49BC1B969FE0}" srcOrd="4" destOrd="0" presId="urn:microsoft.com/office/officeart/2005/8/layout/pList2"/>
    <dgm:cxn modelId="{31413284-802D-40C3-8CA1-A5F524EF3DDA}" type="presParOf" srcId="{D2B9738F-1731-41E1-A500-49BC1B969FE0}" destId="{F7EA346F-1210-4F87-BEBB-0B0EA50F4FD1}" srcOrd="0" destOrd="0" presId="urn:microsoft.com/office/officeart/2005/8/layout/pList2"/>
    <dgm:cxn modelId="{99B9CB84-7404-42B2-B7BB-F5E44D6B2C7D}" type="presParOf" srcId="{D2B9738F-1731-41E1-A500-49BC1B969FE0}" destId="{0ED5BA47-594C-4358-9BD4-595898000585}" srcOrd="1" destOrd="0" presId="urn:microsoft.com/office/officeart/2005/8/layout/pList2"/>
    <dgm:cxn modelId="{EE3D0431-C1EF-44D2-B990-991669DC4417}" type="presParOf" srcId="{D2B9738F-1731-41E1-A500-49BC1B969FE0}" destId="{720185DA-FA3F-4EA9-A1B7-028672E68FA6}" srcOrd="2" destOrd="0" presId="urn:microsoft.com/office/officeart/2005/8/layout/p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1A0035-AB5D-4D6B-BFC8-3C9D6BD2BBAF}" type="doc">
      <dgm:prSet loTypeId="urn:microsoft.com/office/officeart/2005/8/layout/pList2" loCatId="list" qsTypeId="urn:microsoft.com/office/officeart/2005/8/quickstyle/simple1" qsCatId="simple" csTypeId="urn:microsoft.com/office/officeart/2005/8/colors/accent1_2" csCatId="accent1" phldr="1"/>
      <dgm:spPr/>
    </dgm:pt>
    <dgm:pt modelId="{08A75884-3CEA-4CBF-81DE-D7CE40209795}">
      <dgm:prSet phldrT="[Text]" custT="1"/>
      <dgm:spPr/>
      <dgm:t>
        <a:bodyPr/>
        <a:lstStyle/>
        <a:p>
          <a:r>
            <a:rPr lang="en-US" sz="1600" i="1" dirty="0"/>
            <a:t>Surgery used to eliminate or reduce risk of cancer in at-risk patients</a:t>
          </a:r>
        </a:p>
        <a:p>
          <a:endParaRPr lang="en-US" sz="1600" i="1" dirty="0"/>
        </a:p>
        <a:p>
          <a:r>
            <a:rPr lang="en-US" sz="1600" i="1" dirty="0"/>
            <a:t>Prophylactic removal of non-vital organs</a:t>
          </a:r>
        </a:p>
        <a:p>
          <a:endParaRPr lang="en-US" sz="1600" i="1" dirty="0"/>
        </a:p>
        <a:p>
          <a:r>
            <a:rPr lang="en-US" sz="1600" i="1" dirty="0"/>
            <a:t>Usual sites of regional spread may be removed</a:t>
          </a:r>
        </a:p>
      </dgm:t>
    </dgm:pt>
    <dgm:pt modelId="{D3BDC274-B10E-4751-9F66-63EBA91470C1}" type="parTrans" cxnId="{15C4ADA4-96B7-45D7-BBF1-A90EC54807D3}">
      <dgm:prSet/>
      <dgm:spPr/>
      <dgm:t>
        <a:bodyPr/>
        <a:lstStyle/>
        <a:p>
          <a:endParaRPr lang="en-US"/>
        </a:p>
      </dgm:t>
    </dgm:pt>
    <dgm:pt modelId="{946CDA7D-3875-4728-B93C-9ACC4F51C32A}" type="sibTrans" cxnId="{15C4ADA4-96B7-45D7-BBF1-A90EC54807D3}">
      <dgm:prSet/>
      <dgm:spPr/>
      <dgm:t>
        <a:bodyPr/>
        <a:lstStyle/>
        <a:p>
          <a:endParaRPr lang="en-US"/>
        </a:p>
      </dgm:t>
    </dgm:pt>
    <dgm:pt modelId="{6E72FDC3-7DF6-4FB9-801F-D009A322D206}">
      <dgm:prSet phldrT="[Text]" custT="1"/>
      <dgm:spPr/>
      <dgm:t>
        <a:bodyPr/>
        <a:lstStyle/>
        <a:p>
          <a:pPr algn="ctr"/>
          <a:r>
            <a:rPr lang="en-US" sz="1600" i="1" dirty="0"/>
            <a:t>Remove as much tissue as possible to save viable tissues</a:t>
          </a:r>
        </a:p>
        <a:p>
          <a:pPr algn="ctr"/>
          <a:endParaRPr lang="en-US" sz="1600" i="1" dirty="0"/>
        </a:p>
        <a:p>
          <a:pPr algn="ctr"/>
          <a:r>
            <a:rPr lang="en-US" sz="1600" b="1" i="1" dirty="0"/>
            <a:t>Debulking</a:t>
          </a:r>
          <a:r>
            <a:rPr lang="en-US" sz="1600" b="0" i="1" dirty="0"/>
            <a:t> surgery removes most of the tumor; but does not actually cure, must be followed with chemotherapy or radiation</a:t>
          </a:r>
          <a:endParaRPr lang="en-US" sz="1600" b="1" i="1" dirty="0"/>
        </a:p>
      </dgm:t>
    </dgm:pt>
    <dgm:pt modelId="{D3CD55B4-57DA-464C-A5D5-36AA72C09D77}" type="parTrans" cxnId="{5D470AD5-E8A1-48B5-B21B-18FD18F40B3B}">
      <dgm:prSet/>
      <dgm:spPr/>
      <dgm:t>
        <a:bodyPr/>
        <a:lstStyle/>
        <a:p>
          <a:endParaRPr lang="en-US"/>
        </a:p>
      </dgm:t>
    </dgm:pt>
    <dgm:pt modelId="{27B04B90-1130-420B-BB57-DF768EDB809F}" type="sibTrans" cxnId="{5D470AD5-E8A1-48B5-B21B-18FD18F40B3B}">
      <dgm:prSet/>
      <dgm:spPr/>
      <dgm:t>
        <a:bodyPr/>
        <a:lstStyle/>
        <a:p>
          <a:endParaRPr lang="en-US"/>
        </a:p>
      </dgm:t>
    </dgm:pt>
    <dgm:pt modelId="{AD12B101-4976-42E7-8055-F1E64FBEA430}">
      <dgm:prSet phldrT="[Text]" custT="1"/>
      <dgm:spPr/>
      <dgm:t>
        <a:bodyPr/>
        <a:lstStyle/>
        <a:p>
          <a:r>
            <a:rPr lang="en-US" sz="1600" i="1" dirty="0"/>
            <a:t>When cure or control are not achievable – may do palliative surgery, radiation, and chemotherapy</a:t>
          </a:r>
        </a:p>
        <a:p>
          <a:endParaRPr lang="en-US" sz="1600" i="1" dirty="0"/>
        </a:p>
        <a:p>
          <a:r>
            <a:rPr lang="en-US" sz="1600" i="1" dirty="0"/>
            <a:t>Palliative surgical procedures include feedings tubes, CVADs, etc.</a:t>
          </a:r>
        </a:p>
      </dgm:t>
    </dgm:pt>
    <dgm:pt modelId="{56B8068D-CF82-40FF-9396-B09E75B8E8CB}" type="parTrans" cxnId="{0371E30E-287A-4B65-A519-5CAB3F0D5AF6}">
      <dgm:prSet/>
      <dgm:spPr/>
      <dgm:t>
        <a:bodyPr/>
        <a:lstStyle/>
        <a:p>
          <a:endParaRPr lang="en-US"/>
        </a:p>
      </dgm:t>
    </dgm:pt>
    <dgm:pt modelId="{1FC9174B-E991-4623-B386-089B93E633CC}" type="sibTrans" cxnId="{0371E30E-287A-4B65-A519-5CAB3F0D5AF6}">
      <dgm:prSet/>
      <dgm:spPr/>
      <dgm:t>
        <a:bodyPr/>
        <a:lstStyle/>
        <a:p>
          <a:endParaRPr lang="en-US"/>
        </a:p>
      </dgm:t>
    </dgm:pt>
    <dgm:pt modelId="{657D3F02-9A7C-4923-890D-796B0A1674E2}" type="pres">
      <dgm:prSet presAssocID="{D61A0035-AB5D-4D6B-BFC8-3C9D6BD2BBAF}" presName="Name0" presStyleCnt="0">
        <dgm:presLayoutVars>
          <dgm:dir/>
          <dgm:resizeHandles val="exact"/>
        </dgm:presLayoutVars>
      </dgm:prSet>
      <dgm:spPr/>
    </dgm:pt>
    <dgm:pt modelId="{53029CDB-8698-4403-A06B-42E79CA2495D}" type="pres">
      <dgm:prSet presAssocID="{D61A0035-AB5D-4D6B-BFC8-3C9D6BD2BBAF}" presName="bkgdShp" presStyleLbl="alignAccFollowNode1" presStyleIdx="0" presStyleCnt="1"/>
      <dgm:spPr/>
    </dgm:pt>
    <dgm:pt modelId="{EEDEA6A8-B9E6-455D-82E6-B9ECC4F0A396}" type="pres">
      <dgm:prSet presAssocID="{D61A0035-AB5D-4D6B-BFC8-3C9D6BD2BBAF}" presName="linComp" presStyleCnt="0"/>
      <dgm:spPr/>
    </dgm:pt>
    <dgm:pt modelId="{36872551-52BE-47FB-9421-BD38AF3ED1A4}" type="pres">
      <dgm:prSet presAssocID="{08A75884-3CEA-4CBF-81DE-D7CE40209795}" presName="compNode" presStyleCnt="0"/>
      <dgm:spPr/>
    </dgm:pt>
    <dgm:pt modelId="{DCBAC683-76CE-4819-B6E8-998C286F45B1}" type="pres">
      <dgm:prSet presAssocID="{08A75884-3CEA-4CBF-81DE-D7CE40209795}" presName="node" presStyleLbl="node1" presStyleIdx="0" presStyleCnt="3" custScaleY="95058">
        <dgm:presLayoutVars>
          <dgm:bulletEnabled val="1"/>
        </dgm:presLayoutVars>
      </dgm:prSet>
      <dgm:spPr/>
    </dgm:pt>
    <dgm:pt modelId="{58222F52-3340-4680-B317-076F6E34CA0A}" type="pres">
      <dgm:prSet presAssocID="{08A75884-3CEA-4CBF-81DE-D7CE40209795}" presName="invisiNode" presStyleLbl="node1" presStyleIdx="0" presStyleCnt="3"/>
      <dgm:spPr/>
    </dgm:pt>
    <dgm:pt modelId="{673C2D4F-F273-4A85-9047-E123BDDBF7B6}" type="pres">
      <dgm:prSet presAssocID="{08A75884-3CEA-4CBF-81DE-D7CE40209795}" presName="imagNode" presStyleLbl="fgImgPlace1" presStyleIdx="0" presStyleCnt="3" custLinFactNeighborX="-306" custLinFactNeighborY="533"/>
      <dgm:spPr/>
    </dgm:pt>
    <dgm:pt modelId="{017491E7-4A1D-40AE-8614-D7AC34E80CCB}" type="pres">
      <dgm:prSet presAssocID="{946CDA7D-3875-4728-B93C-9ACC4F51C32A}" presName="sibTrans" presStyleLbl="sibTrans2D1" presStyleIdx="0" presStyleCnt="0"/>
      <dgm:spPr/>
    </dgm:pt>
    <dgm:pt modelId="{AF12F997-716B-4D57-AD80-D69234F7BB26}" type="pres">
      <dgm:prSet presAssocID="{6E72FDC3-7DF6-4FB9-801F-D009A322D206}" presName="compNode" presStyleCnt="0"/>
      <dgm:spPr/>
    </dgm:pt>
    <dgm:pt modelId="{5D26F13E-C766-42DE-86A7-CD5F1565272F}" type="pres">
      <dgm:prSet presAssocID="{6E72FDC3-7DF6-4FB9-801F-D009A322D206}" presName="node" presStyleLbl="node1" presStyleIdx="1" presStyleCnt="3" custScaleY="93565">
        <dgm:presLayoutVars>
          <dgm:bulletEnabled val="1"/>
        </dgm:presLayoutVars>
      </dgm:prSet>
      <dgm:spPr/>
    </dgm:pt>
    <dgm:pt modelId="{7718A644-8C84-4CB2-ADC7-06CA7B8992FB}" type="pres">
      <dgm:prSet presAssocID="{6E72FDC3-7DF6-4FB9-801F-D009A322D206}" presName="invisiNode" presStyleLbl="node1" presStyleIdx="1" presStyleCnt="3"/>
      <dgm:spPr/>
    </dgm:pt>
    <dgm:pt modelId="{845149CF-124E-4CEE-BBA0-774A90997D36}" type="pres">
      <dgm:prSet presAssocID="{6E72FDC3-7DF6-4FB9-801F-D009A322D206}" presName="imagNode" presStyleLbl="fgImgPlace1" presStyleIdx="1" presStyleCnt="3"/>
      <dgm:spPr/>
    </dgm:pt>
    <dgm:pt modelId="{F505447A-91FC-4AFB-A565-55558FBC71BC}" type="pres">
      <dgm:prSet presAssocID="{27B04B90-1130-420B-BB57-DF768EDB809F}" presName="sibTrans" presStyleLbl="sibTrans2D1" presStyleIdx="0" presStyleCnt="0"/>
      <dgm:spPr/>
    </dgm:pt>
    <dgm:pt modelId="{D2B9738F-1731-41E1-A500-49BC1B969FE0}" type="pres">
      <dgm:prSet presAssocID="{AD12B101-4976-42E7-8055-F1E64FBEA430}" presName="compNode" presStyleCnt="0"/>
      <dgm:spPr/>
    </dgm:pt>
    <dgm:pt modelId="{F7EA346F-1210-4F87-BEBB-0B0EA50F4FD1}" type="pres">
      <dgm:prSet presAssocID="{AD12B101-4976-42E7-8055-F1E64FBEA430}" presName="node" presStyleLbl="node1" presStyleIdx="2" presStyleCnt="3" custScaleY="91876">
        <dgm:presLayoutVars>
          <dgm:bulletEnabled val="1"/>
        </dgm:presLayoutVars>
      </dgm:prSet>
      <dgm:spPr/>
    </dgm:pt>
    <dgm:pt modelId="{0ED5BA47-594C-4358-9BD4-595898000585}" type="pres">
      <dgm:prSet presAssocID="{AD12B101-4976-42E7-8055-F1E64FBEA430}" presName="invisiNode" presStyleLbl="node1" presStyleIdx="2" presStyleCnt="3"/>
      <dgm:spPr/>
    </dgm:pt>
    <dgm:pt modelId="{720185DA-FA3F-4EA9-A1B7-028672E68FA6}" type="pres">
      <dgm:prSet presAssocID="{AD12B101-4976-42E7-8055-F1E64FBEA430}" presName="imagNode" presStyleLbl="fgImgPlace1" presStyleIdx="2" presStyleCnt="3"/>
      <dgm:spPr/>
    </dgm:pt>
  </dgm:ptLst>
  <dgm:cxnLst>
    <dgm:cxn modelId="{0371E30E-287A-4B65-A519-5CAB3F0D5AF6}" srcId="{D61A0035-AB5D-4D6B-BFC8-3C9D6BD2BBAF}" destId="{AD12B101-4976-42E7-8055-F1E64FBEA430}" srcOrd="2" destOrd="0" parTransId="{56B8068D-CF82-40FF-9396-B09E75B8E8CB}" sibTransId="{1FC9174B-E991-4623-B386-089B93E633CC}"/>
    <dgm:cxn modelId="{554BC63C-F2C2-4A31-A323-F809FF17B634}" type="presOf" srcId="{D61A0035-AB5D-4D6B-BFC8-3C9D6BD2BBAF}" destId="{657D3F02-9A7C-4923-890D-796B0A1674E2}" srcOrd="0" destOrd="0" presId="urn:microsoft.com/office/officeart/2005/8/layout/pList2"/>
    <dgm:cxn modelId="{9EFFAD5B-B403-4B83-9400-A1598B343D7F}" type="presOf" srcId="{946CDA7D-3875-4728-B93C-9ACC4F51C32A}" destId="{017491E7-4A1D-40AE-8614-D7AC34E80CCB}" srcOrd="0" destOrd="0" presId="urn:microsoft.com/office/officeart/2005/8/layout/pList2"/>
    <dgm:cxn modelId="{38892A46-92AA-4C31-B6CE-4DEF45403F35}" type="presOf" srcId="{08A75884-3CEA-4CBF-81DE-D7CE40209795}" destId="{DCBAC683-76CE-4819-B6E8-998C286F45B1}" srcOrd="0" destOrd="0" presId="urn:microsoft.com/office/officeart/2005/8/layout/pList2"/>
    <dgm:cxn modelId="{02A5CC4A-93B1-4234-901C-55E95AEB6C1A}" type="presOf" srcId="{27B04B90-1130-420B-BB57-DF768EDB809F}" destId="{F505447A-91FC-4AFB-A565-55558FBC71BC}" srcOrd="0" destOrd="0" presId="urn:microsoft.com/office/officeart/2005/8/layout/pList2"/>
    <dgm:cxn modelId="{ECA93584-E0BF-489F-B652-6B9ED00CF979}" type="presOf" srcId="{6E72FDC3-7DF6-4FB9-801F-D009A322D206}" destId="{5D26F13E-C766-42DE-86A7-CD5F1565272F}" srcOrd="0" destOrd="0" presId="urn:microsoft.com/office/officeart/2005/8/layout/pList2"/>
    <dgm:cxn modelId="{15C4ADA4-96B7-45D7-BBF1-A90EC54807D3}" srcId="{D61A0035-AB5D-4D6B-BFC8-3C9D6BD2BBAF}" destId="{08A75884-3CEA-4CBF-81DE-D7CE40209795}" srcOrd="0" destOrd="0" parTransId="{D3BDC274-B10E-4751-9F66-63EBA91470C1}" sibTransId="{946CDA7D-3875-4728-B93C-9ACC4F51C32A}"/>
    <dgm:cxn modelId="{7D9736AF-F9B8-4FFC-BBAB-BDE911DBBD41}" type="presOf" srcId="{AD12B101-4976-42E7-8055-F1E64FBEA430}" destId="{F7EA346F-1210-4F87-BEBB-0B0EA50F4FD1}" srcOrd="0" destOrd="0" presId="urn:microsoft.com/office/officeart/2005/8/layout/pList2"/>
    <dgm:cxn modelId="{5D470AD5-E8A1-48B5-B21B-18FD18F40B3B}" srcId="{D61A0035-AB5D-4D6B-BFC8-3C9D6BD2BBAF}" destId="{6E72FDC3-7DF6-4FB9-801F-D009A322D206}" srcOrd="1" destOrd="0" parTransId="{D3CD55B4-57DA-464C-A5D5-36AA72C09D77}" sibTransId="{27B04B90-1130-420B-BB57-DF768EDB809F}"/>
    <dgm:cxn modelId="{FB449F00-D9A0-402E-87AB-B0C8F95BC05E}" type="presParOf" srcId="{657D3F02-9A7C-4923-890D-796B0A1674E2}" destId="{53029CDB-8698-4403-A06B-42E79CA2495D}" srcOrd="0" destOrd="0" presId="urn:microsoft.com/office/officeart/2005/8/layout/pList2"/>
    <dgm:cxn modelId="{47F22A8C-4E18-49FD-A688-2C6ADE44BA7F}" type="presParOf" srcId="{657D3F02-9A7C-4923-890D-796B0A1674E2}" destId="{EEDEA6A8-B9E6-455D-82E6-B9ECC4F0A396}" srcOrd="1" destOrd="0" presId="urn:microsoft.com/office/officeart/2005/8/layout/pList2"/>
    <dgm:cxn modelId="{B3735A84-2CDA-436F-94C3-B8CCC2B9768F}" type="presParOf" srcId="{EEDEA6A8-B9E6-455D-82E6-B9ECC4F0A396}" destId="{36872551-52BE-47FB-9421-BD38AF3ED1A4}" srcOrd="0" destOrd="0" presId="urn:microsoft.com/office/officeart/2005/8/layout/pList2"/>
    <dgm:cxn modelId="{B87D4EE9-516E-4B99-A70F-8F713FD73027}" type="presParOf" srcId="{36872551-52BE-47FB-9421-BD38AF3ED1A4}" destId="{DCBAC683-76CE-4819-B6E8-998C286F45B1}" srcOrd="0" destOrd="0" presId="urn:microsoft.com/office/officeart/2005/8/layout/pList2"/>
    <dgm:cxn modelId="{5C10349B-E758-4E3B-9629-376C299FDEDE}" type="presParOf" srcId="{36872551-52BE-47FB-9421-BD38AF3ED1A4}" destId="{58222F52-3340-4680-B317-076F6E34CA0A}" srcOrd="1" destOrd="0" presId="urn:microsoft.com/office/officeart/2005/8/layout/pList2"/>
    <dgm:cxn modelId="{9A1E3DF4-E46F-4231-9A3D-0D44B8E39578}" type="presParOf" srcId="{36872551-52BE-47FB-9421-BD38AF3ED1A4}" destId="{673C2D4F-F273-4A85-9047-E123BDDBF7B6}" srcOrd="2" destOrd="0" presId="urn:microsoft.com/office/officeart/2005/8/layout/pList2"/>
    <dgm:cxn modelId="{C6A9E12C-99AC-474E-B18D-6C279624D1E6}" type="presParOf" srcId="{EEDEA6A8-B9E6-455D-82E6-B9ECC4F0A396}" destId="{017491E7-4A1D-40AE-8614-D7AC34E80CCB}" srcOrd="1" destOrd="0" presId="urn:microsoft.com/office/officeart/2005/8/layout/pList2"/>
    <dgm:cxn modelId="{69B27D54-599B-4EEC-BD59-1721DB634816}" type="presParOf" srcId="{EEDEA6A8-B9E6-455D-82E6-B9ECC4F0A396}" destId="{AF12F997-716B-4D57-AD80-D69234F7BB26}" srcOrd="2" destOrd="0" presId="urn:microsoft.com/office/officeart/2005/8/layout/pList2"/>
    <dgm:cxn modelId="{0F3F720F-1523-4C72-AB56-3BB47B587351}" type="presParOf" srcId="{AF12F997-716B-4D57-AD80-D69234F7BB26}" destId="{5D26F13E-C766-42DE-86A7-CD5F1565272F}" srcOrd="0" destOrd="0" presId="urn:microsoft.com/office/officeart/2005/8/layout/pList2"/>
    <dgm:cxn modelId="{AA89A8DE-CD3D-4A92-96FD-9C58B36BF43A}" type="presParOf" srcId="{AF12F997-716B-4D57-AD80-D69234F7BB26}" destId="{7718A644-8C84-4CB2-ADC7-06CA7B8992FB}" srcOrd="1" destOrd="0" presId="urn:microsoft.com/office/officeart/2005/8/layout/pList2"/>
    <dgm:cxn modelId="{67F97E96-25D5-4184-8CE5-8DBCEBE5172E}" type="presParOf" srcId="{AF12F997-716B-4D57-AD80-D69234F7BB26}" destId="{845149CF-124E-4CEE-BBA0-774A90997D36}" srcOrd="2" destOrd="0" presId="urn:microsoft.com/office/officeart/2005/8/layout/pList2"/>
    <dgm:cxn modelId="{7F041431-C4F7-4E3B-81DF-3E1D04B3580F}" type="presParOf" srcId="{EEDEA6A8-B9E6-455D-82E6-B9ECC4F0A396}" destId="{F505447A-91FC-4AFB-A565-55558FBC71BC}" srcOrd="3" destOrd="0" presId="urn:microsoft.com/office/officeart/2005/8/layout/pList2"/>
    <dgm:cxn modelId="{5E99A345-A13D-4E5D-B918-B27C897C856C}" type="presParOf" srcId="{EEDEA6A8-B9E6-455D-82E6-B9ECC4F0A396}" destId="{D2B9738F-1731-41E1-A500-49BC1B969FE0}" srcOrd="4" destOrd="0" presId="urn:microsoft.com/office/officeart/2005/8/layout/pList2"/>
    <dgm:cxn modelId="{31413284-802D-40C3-8CA1-A5F524EF3DDA}" type="presParOf" srcId="{D2B9738F-1731-41E1-A500-49BC1B969FE0}" destId="{F7EA346F-1210-4F87-BEBB-0B0EA50F4FD1}" srcOrd="0" destOrd="0" presId="urn:microsoft.com/office/officeart/2005/8/layout/pList2"/>
    <dgm:cxn modelId="{99B9CB84-7404-42B2-B7BB-F5E44D6B2C7D}" type="presParOf" srcId="{D2B9738F-1731-41E1-A500-49BC1B969FE0}" destId="{0ED5BA47-594C-4358-9BD4-595898000585}" srcOrd="1" destOrd="0" presId="urn:microsoft.com/office/officeart/2005/8/layout/pList2"/>
    <dgm:cxn modelId="{EE3D0431-C1EF-44D2-B990-991669DC4417}" type="presParOf" srcId="{D2B9738F-1731-41E1-A500-49BC1B969FE0}" destId="{720185DA-FA3F-4EA9-A1B7-028672E68FA6}" srcOrd="2" destOrd="0" presId="urn:microsoft.com/office/officeart/2005/8/layout/p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29CDB-8698-4403-A06B-42E79CA2495D}">
      <dsp:nvSpPr>
        <dsp:cNvPr id="0" name=""/>
        <dsp:cNvSpPr/>
      </dsp:nvSpPr>
      <dsp:spPr>
        <a:xfrm>
          <a:off x="0" y="0"/>
          <a:ext cx="8128000" cy="243840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3C2D4F-F273-4A85-9047-E123BDDBF7B6}">
      <dsp:nvSpPr>
        <dsp:cNvPr id="0" name=""/>
        <dsp:cNvSpPr/>
      </dsp:nvSpPr>
      <dsp:spPr>
        <a:xfrm>
          <a:off x="277815" y="142566"/>
          <a:ext cx="2387600" cy="1314941"/>
        </a:xfrm>
        <a:prstGeom prst="roundRect">
          <a:avLst>
            <a:gd name="adj" fmla="val 10000"/>
          </a:avLst>
        </a:prstGeom>
        <a:blipFill rotWithShape="1">
          <a:blip xmlns:r="http://schemas.openxmlformats.org/officeDocument/2006/relationships" r:embed="rId1"/>
          <a:srcRect/>
          <a:stretch>
            <a:fillRect l="-13000" r="-1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BAC683-76CE-4819-B6E8-998C286F45B1}">
      <dsp:nvSpPr>
        <dsp:cNvPr id="0" name=""/>
        <dsp:cNvSpPr/>
      </dsp:nvSpPr>
      <dsp:spPr>
        <a:xfrm rot="10800000">
          <a:off x="243839" y="2438400"/>
          <a:ext cx="2387600"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u="sng" kern="1200" dirty="0"/>
            <a:t>Clinical Manifestations</a:t>
          </a:r>
        </a:p>
        <a:p>
          <a:pPr marL="0" lvl="0" indent="0" algn="ctr" defTabSz="889000">
            <a:lnSpc>
              <a:spcPct val="90000"/>
            </a:lnSpc>
            <a:spcBef>
              <a:spcPct val="0"/>
            </a:spcBef>
            <a:spcAft>
              <a:spcPct val="35000"/>
            </a:spcAft>
            <a:buNone/>
          </a:pPr>
          <a:r>
            <a:rPr lang="en-US" sz="2000" i="1" kern="1200" dirty="0"/>
            <a:t>Fatigue</a:t>
          </a:r>
        </a:p>
        <a:p>
          <a:pPr marL="0" lvl="0" indent="0" algn="ctr" defTabSz="889000">
            <a:lnSpc>
              <a:spcPct val="90000"/>
            </a:lnSpc>
            <a:spcBef>
              <a:spcPct val="0"/>
            </a:spcBef>
            <a:spcAft>
              <a:spcPct val="35000"/>
            </a:spcAft>
            <a:buNone/>
          </a:pPr>
          <a:r>
            <a:rPr lang="en-US" sz="2000" i="1" kern="1200" dirty="0"/>
            <a:t>Weakness</a:t>
          </a:r>
        </a:p>
        <a:p>
          <a:pPr marL="0" lvl="0" indent="0" algn="ctr" defTabSz="889000">
            <a:lnSpc>
              <a:spcPct val="90000"/>
            </a:lnSpc>
            <a:spcBef>
              <a:spcPct val="0"/>
            </a:spcBef>
            <a:spcAft>
              <a:spcPct val="35000"/>
            </a:spcAft>
            <a:buNone/>
          </a:pPr>
          <a:r>
            <a:rPr lang="en-US" sz="2000" i="1" kern="1200" dirty="0"/>
            <a:t>Headaches</a:t>
          </a:r>
        </a:p>
        <a:p>
          <a:pPr marL="0" lvl="0" indent="0" algn="ctr" defTabSz="889000">
            <a:lnSpc>
              <a:spcPct val="90000"/>
            </a:lnSpc>
            <a:spcBef>
              <a:spcPct val="0"/>
            </a:spcBef>
            <a:spcAft>
              <a:spcPct val="35000"/>
            </a:spcAft>
            <a:buNone/>
          </a:pPr>
          <a:r>
            <a:rPr lang="en-US" sz="2000" i="1" kern="1200" dirty="0"/>
            <a:t>Pallor</a:t>
          </a:r>
        </a:p>
        <a:p>
          <a:pPr marL="0" lvl="0" indent="0" algn="ctr" defTabSz="889000">
            <a:lnSpc>
              <a:spcPct val="90000"/>
            </a:lnSpc>
            <a:spcBef>
              <a:spcPct val="0"/>
            </a:spcBef>
            <a:spcAft>
              <a:spcPct val="35000"/>
            </a:spcAft>
            <a:buNone/>
          </a:pPr>
          <a:r>
            <a:rPr lang="en-US" sz="2000" i="1" kern="1200" dirty="0"/>
            <a:t>Shortness of Breath</a:t>
          </a:r>
        </a:p>
      </dsp:txBody>
      <dsp:txXfrm rot="10800000">
        <a:off x="317266" y="2438400"/>
        <a:ext cx="2240746" cy="2906839"/>
      </dsp:txXfrm>
    </dsp:sp>
    <dsp:sp modelId="{845149CF-124E-4CEE-BBA0-774A90997D36}">
      <dsp:nvSpPr>
        <dsp:cNvPr id="0" name=""/>
        <dsp:cNvSpPr/>
      </dsp:nvSpPr>
      <dsp:spPr>
        <a:xfrm>
          <a:off x="2867024" y="142566"/>
          <a:ext cx="2387600" cy="1314941"/>
        </a:xfrm>
        <a:prstGeom prst="roundRect">
          <a:avLst>
            <a:gd name="adj" fmla="val 10000"/>
          </a:avLst>
        </a:prstGeom>
        <a:blipFill rotWithShape="1">
          <a:blip xmlns:r="http://schemas.openxmlformats.org/officeDocument/2006/relationships" r:embed="rId2"/>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26F13E-C766-42DE-86A7-CD5F1565272F}">
      <dsp:nvSpPr>
        <dsp:cNvPr id="0" name=""/>
        <dsp:cNvSpPr/>
      </dsp:nvSpPr>
      <dsp:spPr>
        <a:xfrm rot="10800000">
          <a:off x="2870199" y="2438400"/>
          <a:ext cx="2387600"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u="sng" kern="1200" dirty="0"/>
            <a:t>Clinical Manifestations</a:t>
          </a:r>
          <a:endParaRPr lang="en-US" sz="2000" u="none" kern="1200" dirty="0"/>
        </a:p>
        <a:p>
          <a:pPr marL="0" lvl="0" indent="0" algn="ctr" defTabSz="889000">
            <a:lnSpc>
              <a:spcPct val="90000"/>
            </a:lnSpc>
            <a:spcBef>
              <a:spcPct val="0"/>
            </a:spcBef>
            <a:spcAft>
              <a:spcPct val="35000"/>
            </a:spcAft>
            <a:buNone/>
          </a:pPr>
          <a:r>
            <a:rPr lang="en-US" sz="2000" i="1" u="none" kern="1200" dirty="0"/>
            <a:t>Fever</a:t>
          </a:r>
        </a:p>
        <a:p>
          <a:pPr marL="0" lvl="0" indent="0" algn="ctr" defTabSz="889000">
            <a:lnSpc>
              <a:spcPct val="90000"/>
            </a:lnSpc>
            <a:spcBef>
              <a:spcPct val="0"/>
            </a:spcBef>
            <a:spcAft>
              <a:spcPct val="35000"/>
            </a:spcAft>
            <a:buNone/>
          </a:pPr>
          <a:r>
            <a:rPr lang="en-US" sz="2000" i="1" u="none" kern="1200" dirty="0"/>
            <a:t>Chills</a:t>
          </a:r>
        </a:p>
        <a:p>
          <a:pPr marL="0" lvl="0" indent="0" algn="ctr" defTabSz="889000">
            <a:lnSpc>
              <a:spcPct val="90000"/>
            </a:lnSpc>
            <a:spcBef>
              <a:spcPct val="0"/>
            </a:spcBef>
            <a:spcAft>
              <a:spcPct val="35000"/>
            </a:spcAft>
            <a:buNone/>
          </a:pPr>
          <a:r>
            <a:rPr lang="en-US" sz="2000" i="1" u="none" kern="1200" dirty="0"/>
            <a:t>Rash</a:t>
          </a:r>
        </a:p>
        <a:p>
          <a:pPr marL="0" lvl="0" indent="0" algn="ctr" defTabSz="889000">
            <a:lnSpc>
              <a:spcPct val="90000"/>
            </a:lnSpc>
            <a:spcBef>
              <a:spcPct val="0"/>
            </a:spcBef>
            <a:spcAft>
              <a:spcPct val="35000"/>
            </a:spcAft>
            <a:buNone/>
          </a:pPr>
          <a:r>
            <a:rPr lang="en-US" sz="2000" i="1" u="none" kern="1200" dirty="0"/>
            <a:t>Cough </a:t>
          </a:r>
        </a:p>
        <a:p>
          <a:pPr marL="0" lvl="0" indent="0" algn="ctr" defTabSz="889000">
            <a:lnSpc>
              <a:spcPct val="90000"/>
            </a:lnSpc>
            <a:spcBef>
              <a:spcPct val="0"/>
            </a:spcBef>
            <a:spcAft>
              <a:spcPct val="35000"/>
            </a:spcAft>
            <a:buNone/>
          </a:pPr>
          <a:r>
            <a:rPr lang="en-US" sz="2000" i="1" u="none" kern="1200" dirty="0"/>
            <a:t>Swelling</a:t>
          </a:r>
        </a:p>
      </dsp:txBody>
      <dsp:txXfrm rot="10800000">
        <a:off x="2943626" y="2438400"/>
        <a:ext cx="2240746" cy="2906839"/>
      </dsp:txXfrm>
    </dsp:sp>
    <dsp:sp modelId="{720185DA-FA3F-4EA9-A1B7-028672E68FA6}">
      <dsp:nvSpPr>
        <dsp:cNvPr id="0" name=""/>
        <dsp:cNvSpPr/>
      </dsp:nvSpPr>
      <dsp:spPr>
        <a:xfrm>
          <a:off x="5522919" y="161619"/>
          <a:ext cx="2387600" cy="1276835"/>
        </a:xfrm>
        <a:prstGeom prst="roundRect">
          <a:avLst>
            <a:gd name="adj" fmla="val 10000"/>
          </a:avLst>
        </a:prstGeom>
        <a:blipFill rotWithShape="1">
          <a:blip xmlns:r="http://schemas.openxmlformats.org/officeDocument/2006/relationships" r:embed="rId3"/>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EA346F-1210-4F87-BEBB-0B0EA50F4FD1}">
      <dsp:nvSpPr>
        <dsp:cNvPr id="0" name=""/>
        <dsp:cNvSpPr/>
      </dsp:nvSpPr>
      <dsp:spPr>
        <a:xfrm rot="10800000">
          <a:off x="5496559" y="2438400"/>
          <a:ext cx="2387600"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u="sng" kern="1200" dirty="0"/>
            <a:t>Clinical Manifestations</a:t>
          </a:r>
        </a:p>
        <a:p>
          <a:pPr marL="0" lvl="0" indent="0" algn="ctr" defTabSz="889000">
            <a:lnSpc>
              <a:spcPct val="90000"/>
            </a:lnSpc>
            <a:spcBef>
              <a:spcPct val="0"/>
            </a:spcBef>
            <a:spcAft>
              <a:spcPct val="35000"/>
            </a:spcAft>
            <a:buNone/>
          </a:pPr>
          <a:endParaRPr lang="en-US" sz="2000" i="1" u="none" kern="1200" dirty="0"/>
        </a:p>
        <a:p>
          <a:pPr marL="0" lvl="0" indent="0" algn="ctr" defTabSz="889000">
            <a:lnSpc>
              <a:spcPct val="90000"/>
            </a:lnSpc>
            <a:spcBef>
              <a:spcPct val="0"/>
            </a:spcBef>
            <a:spcAft>
              <a:spcPct val="35000"/>
            </a:spcAft>
            <a:buNone/>
          </a:pPr>
          <a:r>
            <a:rPr lang="en-US" sz="2000" i="1" u="none" kern="1200" dirty="0"/>
            <a:t>Easy Bruising</a:t>
          </a:r>
        </a:p>
        <a:p>
          <a:pPr marL="0" lvl="0" indent="0" algn="ctr" defTabSz="889000">
            <a:lnSpc>
              <a:spcPct val="90000"/>
            </a:lnSpc>
            <a:spcBef>
              <a:spcPct val="0"/>
            </a:spcBef>
            <a:spcAft>
              <a:spcPct val="35000"/>
            </a:spcAft>
            <a:buNone/>
          </a:pPr>
          <a:r>
            <a:rPr lang="en-US" sz="2000" i="1" u="none" kern="1200" dirty="0"/>
            <a:t>Nose Bleeds</a:t>
          </a:r>
        </a:p>
        <a:p>
          <a:pPr marL="0" lvl="0" indent="0" algn="ctr" defTabSz="889000">
            <a:lnSpc>
              <a:spcPct val="90000"/>
            </a:lnSpc>
            <a:spcBef>
              <a:spcPct val="0"/>
            </a:spcBef>
            <a:spcAft>
              <a:spcPct val="35000"/>
            </a:spcAft>
            <a:buNone/>
          </a:pPr>
          <a:r>
            <a:rPr lang="en-US" sz="2000" i="1" u="none" kern="1200" dirty="0"/>
            <a:t>Bleeding Gums</a:t>
          </a:r>
        </a:p>
        <a:p>
          <a:pPr marL="0" lvl="0" indent="0" algn="ctr" defTabSz="889000">
            <a:lnSpc>
              <a:spcPct val="90000"/>
            </a:lnSpc>
            <a:spcBef>
              <a:spcPct val="0"/>
            </a:spcBef>
            <a:spcAft>
              <a:spcPct val="35000"/>
            </a:spcAft>
            <a:buNone/>
          </a:pPr>
          <a:endParaRPr lang="en-US" sz="2000" i="1" u="none" kern="1200" dirty="0"/>
        </a:p>
      </dsp:txBody>
      <dsp:txXfrm rot="10800000">
        <a:off x="5569986" y="2438400"/>
        <a:ext cx="2240746" cy="29068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29CDB-8698-4403-A06B-42E79CA2495D}">
      <dsp:nvSpPr>
        <dsp:cNvPr id="0" name=""/>
        <dsp:cNvSpPr/>
      </dsp:nvSpPr>
      <dsp:spPr>
        <a:xfrm>
          <a:off x="0" y="23140"/>
          <a:ext cx="8128000" cy="243840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3C2D4F-F273-4A85-9047-E123BDDBF7B6}">
      <dsp:nvSpPr>
        <dsp:cNvPr id="0" name=""/>
        <dsp:cNvSpPr/>
      </dsp:nvSpPr>
      <dsp:spPr>
        <a:xfrm>
          <a:off x="240271" y="230691"/>
          <a:ext cx="2385268" cy="1788160"/>
        </a:xfrm>
        <a:prstGeom prst="roundRect">
          <a:avLst>
            <a:gd name="adj" fmla="val 10000"/>
          </a:avLst>
        </a:prstGeom>
        <a:blipFill rotWithShape="1">
          <a:blip xmlns:r="http://schemas.openxmlformats.org/officeDocument/2006/relationships" r:embed="rId1"/>
          <a:srcRect/>
          <a:stretch>
            <a:fillRect l="-17000" r="-1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BAC683-76CE-4819-B6E8-998C286F45B1}">
      <dsp:nvSpPr>
        <dsp:cNvPr id="0" name=""/>
        <dsp:cNvSpPr/>
      </dsp:nvSpPr>
      <dsp:spPr>
        <a:xfrm rot="10800000">
          <a:off x="247570" y="2126522"/>
          <a:ext cx="2385268" cy="3396103"/>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US" sz="1600" u="sng" kern="1200" dirty="0"/>
            <a:t>Nursing Management &amp; Teaching</a:t>
          </a:r>
        </a:p>
        <a:p>
          <a:pPr marL="0" lvl="0" indent="0" algn="ctr" defTabSz="711200">
            <a:lnSpc>
              <a:spcPct val="90000"/>
            </a:lnSpc>
            <a:spcBef>
              <a:spcPct val="0"/>
            </a:spcBef>
            <a:spcAft>
              <a:spcPct val="35000"/>
            </a:spcAft>
            <a:buNone/>
          </a:pPr>
          <a:r>
            <a:rPr lang="en-US" sz="1600" i="1" u="none" kern="1200" dirty="0"/>
            <a:t>Anorexia is common</a:t>
          </a:r>
        </a:p>
        <a:p>
          <a:pPr marL="0" lvl="0" indent="0" algn="ctr" defTabSz="711200">
            <a:lnSpc>
              <a:spcPct val="90000"/>
            </a:lnSpc>
            <a:spcBef>
              <a:spcPct val="0"/>
            </a:spcBef>
            <a:spcAft>
              <a:spcPct val="35000"/>
            </a:spcAft>
            <a:buNone/>
          </a:pPr>
          <a:r>
            <a:rPr lang="en-US" sz="1600" i="1" u="none" kern="1200" dirty="0"/>
            <a:t>Metabolic changes lead to cachexia</a:t>
          </a:r>
        </a:p>
        <a:p>
          <a:pPr marL="0" lvl="0" indent="0" algn="ctr" defTabSz="711200">
            <a:lnSpc>
              <a:spcPct val="90000"/>
            </a:lnSpc>
            <a:spcBef>
              <a:spcPct val="0"/>
            </a:spcBef>
            <a:spcAft>
              <a:spcPct val="35000"/>
            </a:spcAft>
            <a:buNone/>
          </a:pPr>
          <a:r>
            <a:rPr lang="en-US" sz="1600" i="1" u="none" kern="1200" dirty="0"/>
            <a:t>Eat frequent, small meals</a:t>
          </a:r>
        </a:p>
        <a:p>
          <a:pPr marL="0" lvl="0" indent="0" algn="ctr" defTabSz="711200">
            <a:lnSpc>
              <a:spcPct val="90000"/>
            </a:lnSpc>
            <a:spcBef>
              <a:spcPct val="0"/>
            </a:spcBef>
            <a:spcAft>
              <a:spcPct val="35000"/>
            </a:spcAft>
            <a:buNone/>
          </a:pPr>
          <a:r>
            <a:rPr lang="en-US" sz="1600" i="1" u="none" kern="1200" dirty="0"/>
            <a:t>High Calorie, High Protein</a:t>
          </a:r>
        </a:p>
        <a:p>
          <a:pPr marL="0" lvl="0" indent="0" algn="ctr" defTabSz="711200">
            <a:lnSpc>
              <a:spcPct val="90000"/>
            </a:lnSpc>
            <a:spcBef>
              <a:spcPct val="0"/>
            </a:spcBef>
            <a:spcAft>
              <a:spcPct val="35000"/>
            </a:spcAft>
            <a:buNone/>
          </a:pPr>
          <a:r>
            <a:rPr lang="en-US" sz="1600" i="1" u="none" kern="1200" dirty="0"/>
            <a:t>Weigh frequently to monitor weight loss</a:t>
          </a:r>
        </a:p>
        <a:p>
          <a:pPr marL="0" lvl="0" indent="0" algn="ctr" defTabSz="711200">
            <a:lnSpc>
              <a:spcPct val="90000"/>
            </a:lnSpc>
            <a:spcBef>
              <a:spcPct val="0"/>
            </a:spcBef>
            <a:spcAft>
              <a:spcPct val="35000"/>
            </a:spcAft>
            <a:buNone/>
          </a:pPr>
          <a:r>
            <a:rPr lang="en-US" sz="1600" i="1" u="none" kern="1200" dirty="0"/>
            <a:t>Dietary consultation</a:t>
          </a:r>
        </a:p>
      </dsp:txBody>
      <dsp:txXfrm rot="10800000">
        <a:off x="320925" y="2126522"/>
        <a:ext cx="2238558" cy="3322748"/>
      </dsp:txXfrm>
    </dsp:sp>
    <dsp:sp modelId="{845149CF-124E-4CEE-BBA0-774A90997D36}">
      <dsp:nvSpPr>
        <dsp:cNvPr id="0" name=""/>
        <dsp:cNvSpPr/>
      </dsp:nvSpPr>
      <dsp:spPr>
        <a:xfrm>
          <a:off x="2909911" y="179185"/>
          <a:ext cx="2385268" cy="1788160"/>
        </a:xfrm>
        <a:prstGeom prst="roundRect">
          <a:avLst>
            <a:gd name="adj" fmla="val 10000"/>
          </a:avLst>
        </a:prstGeom>
        <a:blipFill rotWithShape="1">
          <a:blip xmlns:r="http://schemas.openxmlformats.org/officeDocument/2006/relationships" r:embed="rId2"/>
          <a:srcRect/>
          <a:stretch>
            <a:fillRect t="-22000" b="-2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26F13E-C766-42DE-86A7-CD5F1565272F}">
      <dsp:nvSpPr>
        <dsp:cNvPr id="0" name=""/>
        <dsp:cNvSpPr/>
      </dsp:nvSpPr>
      <dsp:spPr>
        <a:xfrm rot="10800000">
          <a:off x="2871365" y="1987560"/>
          <a:ext cx="2385268" cy="358138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u="sng" kern="1200" dirty="0"/>
            <a:t>Nursing Management &amp; Teaching</a:t>
          </a:r>
        </a:p>
        <a:p>
          <a:pPr marL="0" lvl="0" indent="0" algn="ctr" defTabSz="889000">
            <a:lnSpc>
              <a:spcPct val="90000"/>
            </a:lnSpc>
            <a:spcBef>
              <a:spcPct val="0"/>
            </a:spcBef>
            <a:spcAft>
              <a:spcPct val="35000"/>
            </a:spcAft>
            <a:buNone/>
          </a:pPr>
          <a:r>
            <a:rPr lang="en-US" sz="2000" i="1" u="none" kern="1200" dirty="0"/>
            <a:t>Low fiber diet</a:t>
          </a:r>
        </a:p>
        <a:p>
          <a:pPr marL="0" lvl="0" indent="0" algn="ctr" defTabSz="889000">
            <a:lnSpc>
              <a:spcPct val="90000"/>
            </a:lnSpc>
            <a:spcBef>
              <a:spcPct val="0"/>
            </a:spcBef>
            <a:spcAft>
              <a:spcPct val="35000"/>
            </a:spcAft>
            <a:buNone/>
          </a:pPr>
          <a:r>
            <a:rPr lang="en-US" sz="2000" i="1" u="none" kern="1200" dirty="0"/>
            <a:t>Anti-diarrheal, anti-motility, and anti-spasmodic drugs can be used</a:t>
          </a:r>
        </a:p>
        <a:p>
          <a:pPr marL="0" lvl="0" indent="0" algn="ctr" defTabSz="889000">
            <a:lnSpc>
              <a:spcPct val="90000"/>
            </a:lnSpc>
            <a:spcBef>
              <a:spcPct val="0"/>
            </a:spcBef>
            <a:spcAft>
              <a:spcPct val="35000"/>
            </a:spcAft>
            <a:buNone/>
          </a:pPr>
          <a:endParaRPr lang="en-US" sz="1800" i="1" u="none" kern="1200" dirty="0"/>
        </a:p>
      </dsp:txBody>
      <dsp:txXfrm rot="10800000">
        <a:off x="2944720" y="1987560"/>
        <a:ext cx="2238558" cy="3508031"/>
      </dsp:txXfrm>
    </dsp:sp>
    <dsp:sp modelId="{720185DA-FA3F-4EA9-A1B7-028672E68FA6}">
      <dsp:nvSpPr>
        <dsp:cNvPr id="0" name=""/>
        <dsp:cNvSpPr/>
      </dsp:nvSpPr>
      <dsp:spPr>
        <a:xfrm>
          <a:off x="5495161" y="196163"/>
          <a:ext cx="2385268" cy="1788160"/>
        </a:xfrm>
        <a:prstGeom prst="roundRect">
          <a:avLst>
            <a:gd name="adj" fmla="val 10000"/>
          </a:avLst>
        </a:prstGeom>
        <a:blipFill rotWithShape="1">
          <a:blip xmlns:r="http://schemas.openxmlformats.org/officeDocument/2006/relationships" r:embed="rId3"/>
          <a:srcRect/>
          <a:stretch>
            <a:fillRect l="-21000" r="-2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EA346F-1210-4F87-BEBB-0B0EA50F4FD1}">
      <dsp:nvSpPr>
        <dsp:cNvPr id="0" name=""/>
        <dsp:cNvSpPr/>
      </dsp:nvSpPr>
      <dsp:spPr>
        <a:xfrm rot="10800000">
          <a:off x="5495161" y="2051531"/>
          <a:ext cx="2385268" cy="3496091"/>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u="sng" kern="1200" dirty="0"/>
            <a:t>Nursing Management &amp; Teaching</a:t>
          </a:r>
        </a:p>
        <a:p>
          <a:pPr marL="0" lvl="0" indent="0" algn="ctr" defTabSz="889000">
            <a:lnSpc>
              <a:spcPct val="90000"/>
            </a:lnSpc>
            <a:spcBef>
              <a:spcPct val="0"/>
            </a:spcBef>
            <a:spcAft>
              <a:spcPct val="35000"/>
            </a:spcAft>
            <a:buNone/>
          </a:pPr>
          <a:r>
            <a:rPr lang="en-US" sz="2000" i="1" u="none" kern="1200" dirty="0"/>
            <a:t>Administer prophylactic antiemetics</a:t>
          </a:r>
        </a:p>
        <a:p>
          <a:pPr marL="0" lvl="0" indent="0" algn="ctr" defTabSz="889000">
            <a:lnSpc>
              <a:spcPct val="90000"/>
            </a:lnSpc>
            <a:spcBef>
              <a:spcPct val="0"/>
            </a:spcBef>
            <a:spcAft>
              <a:spcPct val="35000"/>
            </a:spcAft>
            <a:buNone/>
          </a:pPr>
          <a:r>
            <a:rPr lang="en-US" sz="2000" i="1" u="none" kern="1200" dirty="0"/>
            <a:t>Reduce intake of irritating foods such as spicy or acidic foods</a:t>
          </a:r>
          <a:endParaRPr lang="en-US" sz="1800" i="1" u="none" kern="1200" dirty="0"/>
        </a:p>
      </dsp:txBody>
      <dsp:txXfrm rot="10800000">
        <a:off x="5568516" y="2051531"/>
        <a:ext cx="2238558" cy="34227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29CDB-8698-4403-A06B-42E79CA2495D}">
      <dsp:nvSpPr>
        <dsp:cNvPr id="0" name=""/>
        <dsp:cNvSpPr/>
      </dsp:nvSpPr>
      <dsp:spPr>
        <a:xfrm>
          <a:off x="0" y="18410"/>
          <a:ext cx="8128000" cy="243840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3C2D4F-F273-4A85-9047-E123BDDBF7B6}">
      <dsp:nvSpPr>
        <dsp:cNvPr id="0" name=""/>
        <dsp:cNvSpPr/>
      </dsp:nvSpPr>
      <dsp:spPr>
        <a:xfrm>
          <a:off x="236533" y="389882"/>
          <a:ext cx="2387600" cy="1788160"/>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BAC683-76CE-4819-B6E8-998C286F45B1}">
      <dsp:nvSpPr>
        <dsp:cNvPr id="0" name=""/>
        <dsp:cNvSpPr/>
      </dsp:nvSpPr>
      <dsp:spPr>
        <a:xfrm rot="10800000">
          <a:off x="243839" y="2567274"/>
          <a:ext cx="2387600" cy="2832982"/>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US" sz="1600" i="1" kern="1200" dirty="0"/>
            <a:t>Surgery used to eliminate or reduce risk of cancer in at-risk patients</a:t>
          </a:r>
        </a:p>
        <a:p>
          <a:pPr marL="0" lvl="0" indent="0" algn="ctr" defTabSz="711200">
            <a:lnSpc>
              <a:spcPct val="90000"/>
            </a:lnSpc>
            <a:spcBef>
              <a:spcPct val="0"/>
            </a:spcBef>
            <a:spcAft>
              <a:spcPct val="35000"/>
            </a:spcAft>
            <a:buNone/>
          </a:pPr>
          <a:endParaRPr lang="en-US" sz="1600" i="1" kern="1200" dirty="0"/>
        </a:p>
        <a:p>
          <a:pPr marL="0" lvl="0" indent="0" algn="ctr" defTabSz="711200">
            <a:lnSpc>
              <a:spcPct val="90000"/>
            </a:lnSpc>
            <a:spcBef>
              <a:spcPct val="0"/>
            </a:spcBef>
            <a:spcAft>
              <a:spcPct val="35000"/>
            </a:spcAft>
            <a:buNone/>
          </a:pPr>
          <a:r>
            <a:rPr lang="en-US" sz="1600" i="1" kern="1200" dirty="0"/>
            <a:t>Prophylactic removal of non-vital organs</a:t>
          </a:r>
        </a:p>
        <a:p>
          <a:pPr marL="0" lvl="0" indent="0" algn="ctr" defTabSz="711200">
            <a:lnSpc>
              <a:spcPct val="90000"/>
            </a:lnSpc>
            <a:spcBef>
              <a:spcPct val="0"/>
            </a:spcBef>
            <a:spcAft>
              <a:spcPct val="35000"/>
            </a:spcAft>
            <a:buNone/>
          </a:pPr>
          <a:endParaRPr lang="en-US" sz="1600" i="1" kern="1200" dirty="0"/>
        </a:p>
        <a:p>
          <a:pPr marL="0" lvl="0" indent="0" algn="ctr" defTabSz="711200">
            <a:lnSpc>
              <a:spcPct val="90000"/>
            </a:lnSpc>
            <a:spcBef>
              <a:spcPct val="0"/>
            </a:spcBef>
            <a:spcAft>
              <a:spcPct val="35000"/>
            </a:spcAft>
            <a:buNone/>
          </a:pPr>
          <a:r>
            <a:rPr lang="en-US" sz="1600" i="1" kern="1200" dirty="0"/>
            <a:t>Usual sites of regional spread may be removed</a:t>
          </a:r>
        </a:p>
      </dsp:txBody>
      <dsp:txXfrm rot="10800000">
        <a:off x="317266" y="2567274"/>
        <a:ext cx="2240746" cy="2759555"/>
      </dsp:txXfrm>
    </dsp:sp>
    <dsp:sp modelId="{845149CF-124E-4CEE-BBA0-774A90997D36}">
      <dsp:nvSpPr>
        <dsp:cNvPr id="0" name=""/>
        <dsp:cNvSpPr/>
      </dsp:nvSpPr>
      <dsp:spPr>
        <a:xfrm>
          <a:off x="2870199" y="391475"/>
          <a:ext cx="2387600" cy="1788160"/>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26F13E-C766-42DE-86A7-CD5F1565272F}">
      <dsp:nvSpPr>
        <dsp:cNvPr id="0" name=""/>
        <dsp:cNvSpPr/>
      </dsp:nvSpPr>
      <dsp:spPr>
        <a:xfrm rot="10800000">
          <a:off x="2870199" y="2600645"/>
          <a:ext cx="2387600" cy="278848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US" sz="1600" i="1" kern="1200" dirty="0"/>
            <a:t>Remove as much tissue as possible to save viable tissues</a:t>
          </a:r>
        </a:p>
        <a:p>
          <a:pPr marL="0" lvl="0" indent="0" algn="ctr" defTabSz="711200">
            <a:lnSpc>
              <a:spcPct val="90000"/>
            </a:lnSpc>
            <a:spcBef>
              <a:spcPct val="0"/>
            </a:spcBef>
            <a:spcAft>
              <a:spcPct val="35000"/>
            </a:spcAft>
            <a:buNone/>
          </a:pPr>
          <a:endParaRPr lang="en-US" sz="1600" i="1" kern="1200" dirty="0"/>
        </a:p>
        <a:p>
          <a:pPr marL="0" lvl="0" indent="0" algn="ctr" defTabSz="711200">
            <a:lnSpc>
              <a:spcPct val="90000"/>
            </a:lnSpc>
            <a:spcBef>
              <a:spcPct val="0"/>
            </a:spcBef>
            <a:spcAft>
              <a:spcPct val="35000"/>
            </a:spcAft>
            <a:buNone/>
          </a:pPr>
          <a:r>
            <a:rPr lang="en-US" sz="1600" b="1" i="1" kern="1200" dirty="0"/>
            <a:t>Debulking</a:t>
          </a:r>
          <a:r>
            <a:rPr lang="en-US" sz="1600" b="0" i="1" kern="1200" dirty="0"/>
            <a:t> surgery removes most of the tumor; but does not actually cure, must be followed with chemotherapy or radiation</a:t>
          </a:r>
          <a:endParaRPr lang="en-US" sz="1600" b="1" i="1" kern="1200" dirty="0"/>
        </a:p>
      </dsp:txBody>
      <dsp:txXfrm rot="10800000">
        <a:off x="2943626" y="2600645"/>
        <a:ext cx="2240746" cy="2715059"/>
      </dsp:txXfrm>
    </dsp:sp>
    <dsp:sp modelId="{720185DA-FA3F-4EA9-A1B7-028672E68FA6}">
      <dsp:nvSpPr>
        <dsp:cNvPr id="0" name=""/>
        <dsp:cNvSpPr/>
      </dsp:nvSpPr>
      <dsp:spPr>
        <a:xfrm>
          <a:off x="5496559" y="404059"/>
          <a:ext cx="2387600" cy="1788160"/>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EA346F-1210-4F87-BEBB-0B0EA50F4FD1}">
      <dsp:nvSpPr>
        <dsp:cNvPr id="0" name=""/>
        <dsp:cNvSpPr/>
      </dsp:nvSpPr>
      <dsp:spPr>
        <a:xfrm rot="10800000">
          <a:off x="5496559" y="2638398"/>
          <a:ext cx="2387600" cy="2738149"/>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US" sz="1600" i="1" kern="1200" dirty="0"/>
            <a:t>When cure or control are not achievable – may do palliative surgery, radiation, and chemotherapy</a:t>
          </a:r>
        </a:p>
        <a:p>
          <a:pPr marL="0" lvl="0" indent="0" algn="ctr" defTabSz="711200">
            <a:lnSpc>
              <a:spcPct val="90000"/>
            </a:lnSpc>
            <a:spcBef>
              <a:spcPct val="0"/>
            </a:spcBef>
            <a:spcAft>
              <a:spcPct val="35000"/>
            </a:spcAft>
            <a:buNone/>
          </a:pPr>
          <a:endParaRPr lang="en-US" sz="1600" i="1" kern="1200" dirty="0"/>
        </a:p>
        <a:p>
          <a:pPr marL="0" lvl="0" indent="0" algn="ctr" defTabSz="711200">
            <a:lnSpc>
              <a:spcPct val="90000"/>
            </a:lnSpc>
            <a:spcBef>
              <a:spcPct val="0"/>
            </a:spcBef>
            <a:spcAft>
              <a:spcPct val="35000"/>
            </a:spcAft>
            <a:buNone/>
          </a:pPr>
          <a:r>
            <a:rPr lang="en-US" sz="1600" i="1" kern="1200" dirty="0"/>
            <a:t>Palliative surgical procedures include feedings tubes, CVADs, etc.</a:t>
          </a:r>
        </a:p>
      </dsp:txBody>
      <dsp:txXfrm rot="10800000">
        <a:off x="5569986" y="2638398"/>
        <a:ext cx="2240746" cy="2664722"/>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91DEBD-9D19-4661-A4A7-FC0BDF210EDC}" type="datetimeFigureOut">
              <a:rPr lang="en-US" smtClean="0"/>
              <a:t>8/5/2019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275B4C-8FEF-4594-81DA-CA3FEFD80C9F}" type="slidenum">
              <a:rPr lang="en-US" smtClean="0"/>
              <a:t>‹#›</a:t>
            </a:fld>
            <a:endParaRPr lang="en-US"/>
          </a:p>
        </p:txBody>
      </p:sp>
    </p:spTree>
    <p:extLst>
      <p:ext uri="{BB962C8B-B14F-4D97-AF65-F5344CB8AC3E}">
        <p14:creationId xmlns:p14="http://schemas.microsoft.com/office/powerpoint/2010/main" val="39532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Myelosuppression is a common side effect of chemotherapy.  While this procedure is meant to destroy cancer cells, it can also affect your bone marrow and destroy your healthy blood cells.  During chemotherapy, blood cell counts will begin to decrease 7-10 days (lifespan of the cell) after initiation of treatment.  In mild myelosuppression, no treatment is necessary as blood counts will rise in a matter of weeks.  If severe myelosuppression occurs chemotherapy may need to be stalled or temporarily stopped.  Other ways to replenish bone marrow is via growth factors (hematopoietic factors), bone marrow transplant, or transfusion.</a:t>
            </a:r>
            <a:endParaRPr lang="en-US" dirty="0"/>
          </a:p>
        </p:txBody>
      </p:sp>
      <p:sp>
        <p:nvSpPr>
          <p:cNvPr id="4" name="Slide Number Placeholder 3"/>
          <p:cNvSpPr>
            <a:spLocks noGrp="1"/>
          </p:cNvSpPr>
          <p:nvPr>
            <p:ph type="sldNum" sz="quarter" idx="5"/>
          </p:nvPr>
        </p:nvSpPr>
        <p:spPr/>
        <p:txBody>
          <a:bodyPr/>
          <a:lstStyle/>
          <a:p>
            <a:fld id="{18275B4C-8FEF-4594-81DA-CA3FEFD80C9F}" type="slidenum">
              <a:rPr lang="en-US" smtClean="0"/>
              <a:t>1</a:t>
            </a:fld>
            <a:endParaRPr lang="en-US"/>
          </a:p>
        </p:txBody>
      </p:sp>
    </p:spTree>
    <p:extLst>
      <p:ext uri="{BB962C8B-B14F-4D97-AF65-F5344CB8AC3E}">
        <p14:creationId xmlns:p14="http://schemas.microsoft.com/office/powerpoint/2010/main" val="3256816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performing nutritional assessments, labs that will help identify individuals at risk is albumin.  Normal levels are 3.5-5.0 g/dL.</a:t>
            </a:r>
          </a:p>
          <a:p>
            <a:r>
              <a:rPr lang="en-US" dirty="0"/>
              <a:t>In all forms of GI disturbances related to chemotherapy, hydration status should be maintained; monitoring I/O is helpful to see trends.  Loss of electrolytes in vomitus and frequent diarrhea can lead to acid-base imbalances – asses for alkalosis.</a:t>
            </a:r>
          </a:p>
        </p:txBody>
      </p:sp>
      <p:sp>
        <p:nvSpPr>
          <p:cNvPr id="4" name="Slide Number Placeholder 3"/>
          <p:cNvSpPr>
            <a:spLocks noGrp="1"/>
          </p:cNvSpPr>
          <p:nvPr>
            <p:ph type="sldNum" sz="quarter" idx="5"/>
          </p:nvPr>
        </p:nvSpPr>
        <p:spPr/>
        <p:txBody>
          <a:bodyPr/>
          <a:lstStyle/>
          <a:p>
            <a:fld id="{18275B4C-8FEF-4594-81DA-CA3FEFD80C9F}" type="slidenum">
              <a:rPr lang="en-US" smtClean="0"/>
              <a:t>2</a:t>
            </a:fld>
            <a:endParaRPr lang="en-US"/>
          </a:p>
        </p:txBody>
      </p:sp>
    </p:spTree>
    <p:extLst>
      <p:ext uri="{BB962C8B-B14F-4D97-AF65-F5344CB8AC3E}">
        <p14:creationId xmlns:p14="http://schemas.microsoft.com/office/powerpoint/2010/main" val="167011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Neutropenic precautions exist to prevent infection in all patients who are immunocompromised.  To determine if a patient is immunocompromised depends on the patients absolute neutrophil count, and is irrespective of diagnosis (not JUST for patients with leukemia or chemotherapy, but could be due to HIV, etc.)  ANC &lt; 1000 at most institutions, is when neutropenic precautions are instituted.</a:t>
            </a:r>
          </a:p>
          <a:p>
            <a:endParaRPr lang="en-US" dirty="0"/>
          </a:p>
          <a:p>
            <a:r>
              <a:rPr lang="en-US" b="1" dirty="0"/>
              <a:t>Vaccination</a:t>
            </a:r>
            <a:r>
              <a:rPr lang="en-US" dirty="0"/>
              <a:t> is usually not recommended in immunocompromised patients because vaccines need a healthy immune response to be effective.  However, some vaccines can be helpful in immunocompromised patients, such as flu and pneumonia, because they can prevent serious lung, blood, and brain infections. Patients undergoing splenectomy are especially at risk for sepsis related to Streptococcus pneumoniae, </a:t>
            </a:r>
            <a:r>
              <a:rPr lang="en-US" dirty="0" err="1"/>
              <a:t>Haemophilus</a:t>
            </a:r>
            <a:r>
              <a:rPr lang="en-US" dirty="0"/>
              <a:t> influenzae type B, and Neisseria meningitidis. Vaccines they should NOT get include any with live viruses such as MMR, polio, and varicella</a:t>
            </a:r>
          </a:p>
        </p:txBody>
      </p:sp>
      <p:sp>
        <p:nvSpPr>
          <p:cNvPr id="4" name="Slide Number Placeholder 3"/>
          <p:cNvSpPr>
            <a:spLocks noGrp="1"/>
          </p:cNvSpPr>
          <p:nvPr>
            <p:ph type="sldNum" sz="quarter" idx="5"/>
          </p:nvPr>
        </p:nvSpPr>
        <p:spPr/>
        <p:txBody>
          <a:bodyPr/>
          <a:lstStyle/>
          <a:p>
            <a:fld id="{18275B4C-8FEF-4594-81DA-CA3FEFD80C9F}" type="slidenum">
              <a:rPr lang="en-US" smtClean="0"/>
              <a:t>3</a:t>
            </a:fld>
            <a:endParaRPr lang="en-US"/>
          </a:p>
        </p:txBody>
      </p:sp>
    </p:spTree>
    <p:extLst>
      <p:ext uri="{BB962C8B-B14F-4D97-AF65-F5344CB8AC3E}">
        <p14:creationId xmlns:p14="http://schemas.microsoft.com/office/powerpoint/2010/main" val="2734144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Radiation therapy is a local treatment. This means that it only affects the area of the body where the tumor is located. For example, people do not usually lose their hair from having radiation therapy. But radiation therapy to the scalp may cause hair loss.</a:t>
            </a:r>
          </a:p>
          <a:p>
            <a:endParaRPr lang="en-US" dirty="0"/>
          </a:p>
          <a:p>
            <a:r>
              <a:rPr lang="en-US" dirty="0"/>
              <a:t>Next to skin problems – the other most common side effect of radiation is </a:t>
            </a:r>
            <a:r>
              <a:rPr lang="en-US" b="1" dirty="0"/>
              <a:t>fatigue</a:t>
            </a:r>
            <a:r>
              <a:rPr lang="en-US" dirty="0"/>
              <a:t>.  Ways to cope with fatigue include (1) organizing activities to conserve energy; (2) stay as active as they can, but include adequate rest breaks; (3) address hydration and nutritional status; (4) ask for assistance if able with higher energy activities (cleaning, etc.); (5) assess for underlying causes (anemia, etc..)</a:t>
            </a:r>
          </a:p>
        </p:txBody>
      </p:sp>
      <p:sp>
        <p:nvSpPr>
          <p:cNvPr id="4" name="Slide Number Placeholder 3"/>
          <p:cNvSpPr>
            <a:spLocks noGrp="1"/>
          </p:cNvSpPr>
          <p:nvPr>
            <p:ph type="sldNum" sz="quarter" idx="5"/>
          </p:nvPr>
        </p:nvSpPr>
        <p:spPr/>
        <p:txBody>
          <a:bodyPr/>
          <a:lstStyle/>
          <a:p>
            <a:fld id="{18275B4C-8FEF-4594-81DA-CA3FEFD80C9F}" type="slidenum">
              <a:rPr lang="en-US" smtClean="0"/>
              <a:t>4</a:t>
            </a:fld>
            <a:endParaRPr lang="en-US"/>
          </a:p>
        </p:txBody>
      </p:sp>
    </p:spTree>
    <p:extLst>
      <p:ext uri="{BB962C8B-B14F-4D97-AF65-F5344CB8AC3E}">
        <p14:creationId xmlns:p14="http://schemas.microsoft.com/office/powerpoint/2010/main" val="79209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Always use the principle of time, distance and shielding. spend as little time in the room as you can, stay far away and protect yourself with appropriate wears (gowns and gloves).</a:t>
            </a:r>
            <a:endParaRPr lang="en-US" dirty="0"/>
          </a:p>
        </p:txBody>
      </p:sp>
      <p:sp>
        <p:nvSpPr>
          <p:cNvPr id="4" name="Slide Number Placeholder 3"/>
          <p:cNvSpPr>
            <a:spLocks noGrp="1"/>
          </p:cNvSpPr>
          <p:nvPr>
            <p:ph type="sldNum" sz="quarter" idx="5"/>
          </p:nvPr>
        </p:nvSpPr>
        <p:spPr/>
        <p:txBody>
          <a:bodyPr/>
          <a:lstStyle/>
          <a:p>
            <a:fld id="{18275B4C-8FEF-4594-81DA-CA3FEFD80C9F}" type="slidenum">
              <a:rPr lang="en-US" smtClean="0"/>
              <a:t>5</a:t>
            </a:fld>
            <a:endParaRPr lang="en-US"/>
          </a:p>
        </p:txBody>
      </p:sp>
    </p:spTree>
    <p:extLst>
      <p:ext uri="{BB962C8B-B14F-4D97-AF65-F5344CB8AC3E}">
        <p14:creationId xmlns:p14="http://schemas.microsoft.com/office/powerpoint/2010/main" val="668633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Palliation related to cancer care can be complicated.  Palliative care does not always mean hospice cares.  Although pain control is a hugely missed opportunity to control and improve quality of life.</a:t>
            </a:r>
          </a:p>
          <a:p>
            <a:endParaRPr lang="en-US" dirty="0"/>
          </a:p>
          <a:p>
            <a:r>
              <a:rPr lang="en-US" dirty="0"/>
              <a:t>Palliative chemo, surgery, and radiation can be used for tumors that obstruct, suppress, or press on nearby structures causing pain, difficulty with nutrition, etc.  HOWEVER, the aim is not to cure, it is to prevent the disturbing symptoms.</a:t>
            </a:r>
          </a:p>
        </p:txBody>
      </p:sp>
      <p:sp>
        <p:nvSpPr>
          <p:cNvPr id="4" name="Slide Number Placeholder 3"/>
          <p:cNvSpPr>
            <a:spLocks noGrp="1"/>
          </p:cNvSpPr>
          <p:nvPr>
            <p:ph type="sldNum" sz="quarter" idx="5"/>
          </p:nvPr>
        </p:nvSpPr>
        <p:spPr/>
        <p:txBody>
          <a:bodyPr/>
          <a:lstStyle/>
          <a:p>
            <a:fld id="{18275B4C-8FEF-4594-81DA-CA3FEFD80C9F}" type="slidenum">
              <a:rPr lang="en-US" smtClean="0"/>
              <a:t>6</a:t>
            </a:fld>
            <a:endParaRPr lang="en-US"/>
          </a:p>
        </p:txBody>
      </p:sp>
    </p:spTree>
    <p:extLst>
      <p:ext uri="{BB962C8B-B14F-4D97-AF65-F5344CB8AC3E}">
        <p14:creationId xmlns:p14="http://schemas.microsoft.com/office/powerpoint/2010/main" val="736884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1C950-D69C-4E06-A93C-6E0D745929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FB991E-C516-4631-8BF7-D34A91BF30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481731-51AE-49F4-81D6-76FA79131E3B}"/>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B0E78DEA-DEED-47CE-AC66-8E2B1D8B55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B26A24-9721-4808-8332-67ECC45FD512}"/>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05150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90E63-887D-46DB-9F7C-9909E762A3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F37337-43B6-491C-B902-243B17C557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10F8D5-118D-49CA-840C-D9B86AFCD638}"/>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66E92D1F-C142-4B8F-AF9B-E025FD36E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603BB7-1F80-43A8-A7A5-FD4D16565F5B}"/>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69881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E219E9-BE86-4724-B1C9-0D69F1389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C146A8-DA3A-4381-BB5B-717CD309BF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444F53-2443-4BB6-BA1B-4A6B52DE8797}"/>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7401DB31-8A26-421E-AFC0-8B3B8E376D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5546C-3FE2-4EA4-9490-F981037D13FD}"/>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2603134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61505-4B15-4D22-B244-AC5CBA5A8F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3A88BB-E96C-4D08-B749-0064740B4B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1BEC7-8D2E-417B-9072-757192549173}"/>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F3B79E56-33B9-40E4-AF85-CBB4E20344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CDFDBC-A0D8-483B-909D-98E0BBFEFC70}"/>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19523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47E30-6415-4745-B9BC-243777D1B7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00A6BE-6990-47BA-A844-AF644C932C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50B57D-19D3-4562-A754-E2EBDB5BA3ED}"/>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C240C7DA-7743-4807-BAE2-9CE9069634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6FE31B-0C80-420E-908F-723167CBBB7D}"/>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43962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F42E2-E797-481C-9FE3-73BA471AF7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2AD2B9-CE09-46CE-AFE9-43FF74F997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F9098E-DE23-42E6-BBD5-714D2DFE0C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2A64E6-B564-4553-B338-F67BB550077A}"/>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6" name="Footer Placeholder 5">
            <a:extLst>
              <a:ext uri="{FF2B5EF4-FFF2-40B4-BE49-F238E27FC236}">
                <a16:creationId xmlns:a16="http://schemas.microsoft.com/office/drawing/2014/main" id="{039AC7DC-836F-45D5-9A89-3F1940656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15D5A3-2FA3-45D2-99A8-8A88E9A04D57}"/>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1746189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40F5A-6179-40F1-B26C-C23935994D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0B87D8-EC22-4966-8482-861C96D318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6ECA4E-B9AB-429A-8855-1655C25348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FBBE45-7D7C-4BE9-9652-EF39B4D045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1C2FB5-220C-425B-BFD1-429DD2A247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49E12B-7D25-4CAF-B5F3-50FC473F87E3}"/>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8" name="Footer Placeholder 7">
            <a:extLst>
              <a:ext uri="{FF2B5EF4-FFF2-40B4-BE49-F238E27FC236}">
                <a16:creationId xmlns:a16="http://schemas.microsoft.com/office/drawing/2014/main" id="{84253B7C-4B26-495E-9BE6-654D14D2A7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3F5A39-E25C-46E1-9A5A-BFADE4BC4EFD}"/>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215654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B1A61-9FF5-4E8C-AA17-F6784F4E0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F9C785-990B-4270-901F-F411AECCA56A}"/>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4" name="Footer Placeholder 3">
            <a:extLst>
              <a:ext uri="{FF2B5EF4-FFF2-40B4-BE49-F238E27FC236}">
                <a16:creationId xmlns:a16="http://schemas.microsoft.com/office/drawing/2014/main" id="{20C49E6D-5216-4C29-8442-A7C975EE05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7B3593-5479-4A2C-8A50-421F3C2E2A03}"/>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80476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F3B385-2227-4C66-9E7B-5635C3BE6E20}"/>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3" name="Footer Placeholder 2">
            <a:extLst>
              <a:ext uri="{FF2B5EF4-FFF2-40B4-BE49-F238E27FC236}">
                <a16:creationId xmlns:a16="http://schemas.microsoft.com/office/drawing/2014/main" id="{52417E80-A488-4050-A70A-F64D8D8946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EA72FD-9F70-40E7-A3CD-5BDFB1219BC7}"/>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3296178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8D65E-FBF9-4CEA-A048-DE39A27F19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634655-71BC-47BF-AEB1-624103DDD3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909CCB-2F12-430D-97B3-A8A0E280F6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B9C12C-2272-4E8D-966D-C5801A227C9D}"/>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6" name="Footer Placeholder 5">
            <a:extLst>
              <a:ext uri="{FF2B5EF4-FFF2-40B4-BE49-F238E27FC236}">
                <a16:creationId xmlns:a16="http://schemas.microsoft.com/office/drawing/2014/main" id="{094F2AD9-CD99-4CFC-988A-38AC7EB7F6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525BCE-FCC7-49FE-AFEC-0E6209996712}"/>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473125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BA1E6-5757-4215-B183-2C1C7E9891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02F4D5-FB97-4968-8708-38369F2331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BA202D-7DE7-4202-82D2-EC43F10F7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58CBE-4DF4-4A6A-8D5F-A3BDD6EE162B}"/>
              </a:ext>
            </a:extLst>
          </p:cNvPr>
          <p:cNvSpPr>
            <a:spLocks noGrp="1"/>
          </p:cNvSpPr>
          <p:nvPr>
            <p:ph type="dt" sz="half" idx="10"/>
          </p:nvPr>
        </p:nvSpPr>
        <p:spPr/>
        <p:txBody>
          <a:bodyPr/>
          <a:lstStyle/>
          <a:p>
            <a:fld id="{A738E30E-C30A-4741-A587-6D0C46CE6515}" type="datetimeFigureOut">
              <a:rPr lang="en-US" smtClean="0"/>
              <a:t>8/5/2019</a:t>
            </a:fld>
            <a:endParaRPr lang="en-US"/>
          </a:p>
        </p:txBody>
      </p:sp>
      <p:sp>
        <p:nvSpPr>
          <p:cNvPr id="6" name="Footer Placeholder 5">
            <a:extLst>
              <a:ext uri="{FF2B5EF4-FFF2-40B4-BE49-F238E27FC236}">
                <a16:creationId xmlns:a16="http://schemas.microsoft.com/office/drawing/2014/main" id="{5368F3FE-585A-4C59-96AF-A30816B0C6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C4F4BC-AB24-43A8-A32E-CAEEAAA47D9F}"/>
              </a:ext>
            </a:extLst>
          </p:cNvPr>
          <p:cNvSpPr>
            <a:spLocks noGrp="1"/>
          </p:cNvSpPr>
          <p:nvPr>
            <p:ph type="sldNum" sz="quarter" idx="12"/>
          </p:nvPr>
        </p:nvSpPr>
        <p:spPr/>
        <p:txBody>
          <a:bodyPr/>
          <a:lstStyle/>
          <a:p>
            <a:fld id="{118E9C4E-2980-4D6D-8667-0C8904AB9356}" type="slidenum">
              <a:rPr lang="en-US" smtClean="0"/>
              <a:t>‹#›</a:t>
            </a:fld>
            <a:endParaRPr lang="en-US"/>
          </a:p>
        </p:txBody>
      </p:sp>
    </p:spTree>
    <p:extLst>
      <p:ext uri="{BB962C8B-B14F-4D97-AF65-F5344CB8AC3E}">
        <p14:creationId xmlns:p14="http://schemas.microsoft.com/office/powerpoint/2010/main" val="172721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93EAF9-9B85-4B3A-8F67-3B4C452B95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7B3656-46D1-4909-80A4-864C109054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A591C-C2A8-444A-9789-056845D3F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38E30E-C30A-4741-A587-6D0C46CE6515}" type="datetimeFigureOut">
              <a:rPr lang="en-US" smtClean="0"/>
              <a:t>8/5/2019</a:t>
            </a:fld>
            <a:endParaRPr lang="en-US"/>
          </a:p>
        </p:txBody>
      </p:sp>
      <p:sp>
        <p:nvSpPr>
          <p:cNvPr id="5" name="Footer Placeholder 4">
            <a:extLst>
              <a:ext uri="{FF2B5EF4-FFF2-40B4-BE49-F238E27FC236}">
                <a16:creationId xmlns:a16="http://schemas.microsoft.com/office/drawing/2014/main" id="{0480D1E6-E8B8-4B76-B8A7-39F6685234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E18D40-8F7B-43CD-A5C3-60C0914B6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E9C4E-2980-4D6D-8667-0C8904AB9356}" type="slidenum">
              <a:rPr lang="en-US" smtClean="0"/>
              <a:t>‹#›</a:t>
            </a:fld>
            <a:endParaRPr lang="en-US"/>
          </a:p>
        </p:txBody>
      </p:sp>
    </p:spTree>
    <p:extLst>
      <p:ext uri="{BB962C8B-B14F-4D97-AF65-F5344CB8AC3E}">
        <p14:creationId xmlns:p14="http://schemas.microsoft.com/office/powerpoint/2010/main" val="2010814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ED43E39-54F9-4F0B-B69D-562C85A54131}"/>
              </a:ext>
            </a:extLst>
          </p:cNvPr>
          <p:cNvGraphicFramePr/>
          <p:nvPr>
            <p:extLst>
              <p:ext uri="{D42A27DB-BD31-4B8C-83A1-F6EECF244321}">
                <p14:modId xmlns:p14="http://schemas.microsoft.com/office/powerpoint/2010/main" val="1847467710"/>
              </p:ext>
            </p:extLst>
          </p:nvPr>
        </p:nvGraphicFramePr>
        <p:xfrm>
          <a:off x="2032000" y="111019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BC376040-DE9D-4506-8F4C-6CA40083368F}"/>
              </a:ext>
            </a:extLst>
          </p:cNvPr>
          <p:cNvSpPr txBox="1"/>
          <p:nvPr/>
        </p:nvSpPr>
        <p:spPr>
          <a:xfrm>
            <a:off x="1968500" y="329142"/>
            <a:ext cx="8248650" cy="584775"/>
          </a:xfrm>
          <a:prstGeom prst="rect">
            <a:avLst/>
          </a:prstGeom>
          <a:noFill/>
        </p:spPr>
        <p:txBody>
          <a:bodyPr wrap="square" rtlCol="0">
            <a:spAutoFit/>
          </a:bodyPr>
          <a:lstStyle/>
          <a:p>
            <a:r>
              <a:rPr lang="en-US" sz="3200" b="1" dirty="0"/>
              <a:t>Bone Marrow Suppression (Myelosuppression)</a:t>
            </a:r>
          </a:p>
        </p:txBody>
      </p:sp>
      <p:sp>
        <p:nvSpPr>
          <p:cNvPr id="2" name="TextBox 1">
            <a:extLst>
              <a:ext uri="{FF2B5EF4-FFF2-40B4-BE49-F238E27FC236}">
                <a16:creationId xmlns:a16="http://schemas.microsoft.com/office/drawing/2014/main" id="{D9A71B07-E8C8-4126-AA76-5241AB0CFDEB}"/>
              </a:ext>
            </a:extLst>
          </p:cNvPr>
          <p:cNvSpPr txBox="1"/>
          <p:nvPr/>
        </p:nvSpPr>
        <p:spPr>
          <a:xfrm>
            <a:off x="2432050" y="2585591"/>
            <a:ext cx="2143125" cy="1077218"/>
          </a:xfrm>
          <a:prstGeom prst="rect">
            <a:avLst/>
          </a:prstGeom>
          <a:noFill/>
        </p:spPr>
        <p:txBody>
          <a:bodyPr wrap="square" rtlCol="0">
            <a:spAutoFit/>
          </a:bodyPr>
          <a:lstStyle/>
          <a:p>
            <a:pPr algn="ctr"/>
            <a:r>
              <a:rPr lang="en-US" sz="1600" b="1" dirty="0"/>
              <a:t>Red Blood Cells</a:t>
            </a:r>
          </a:p>
          <a:p>
            <a:pPr algn="ctr"/>
            <a:r>
              <a:rPr lang="en-US" sz="1600" b="1" dirty="0"/>
              <a:t>4.5-6.0 M/</a:t>
            </a:r>
            <a:r>
              <a:rPr lang="en-US" sz="1600" b="1" dirty="0" err="1"/>
              <a:t>uL</a:t>
            </a:r>
            <a:endParaRPr lang="en-US" sz="1600" b="1" dirty="0"/>
          </a:p>
          <a:p>
            <a:pPr algn="ctr"/>
            <a:r>
              <a:rPr lang="en-US" sz="1600" b="1" dirty="0"/>
              <a:t>Hg 12-16 g/dL</a:t>
            </a:r>
          </a:p>
          <a:p>
            <a:pPr algn="ctr"/>
            <a:r>
              <a:rPr lang="en-US" sz="1600" b="1" dirty="0" err="1"/>
              <a:t>Hct</a:t>
            </a:r>
            <a:r>
              <a:rPr lang="en-US" sz="1600" b="1" dirty="0"/>
              <a:t> 30-50%</a:t>
            </a:r>
          </a:p>
        </p:txBody>
      </p:sp>
      <p:sp>
        <p:nvSpPr>
          <p:cNvPr id="6" name="TextBox 5">
            <a:extLst>
              <a:ext uri="{FF2B5EF4-FFF2-40B4-BE49-F238E27FC236}">
                <a16:creationId xmlns:a16="http://schemas.microsoft.com/office/drawing/2014/main" id="{D4B76D5F-5C1D-4A68-8820-35F19FD7961F}"/>
              </a:ext>
            </a:extLst>
          </p:cNvPr>
          <p:cNvSpPr txBox="1"/>
          <p:nvPr/>
        </p:nvSpPr>
        <p:spPr>
          <a:xfrm>
            <a:off x="4702177" y="2585591"/>
            <a:ext cx="2609850" cy="1200329"/>
          </a:xfrm>
          <a:prstGeom prst="rect">
            <a:avLst/>
          </a:prstGeom>
          <a:noFill/>
        </p:spPr>
        <p:txBody>
          <a:bodyPr wrap="square" rtlCol="0">
            <a:spAutoFit/>
          </a:bodyPr>
          <a:lstStyle/>
          <a:p>
            <a:pPr algn="ctr"/>
            <a:r>
              <a:rPr lang="en-US" b="1" dirty="0"/>
              <a:t>White Blood Cells</a:t>
            </a:r>
          </a:p>
          <a:p>
            <a:pPr algn="ctr"/>
            <a:r>
              <a:rPr lang="en-US" b="1" dirty="0"/>
              <a:t>5-11 K/</a:t>
            </a:r>
            <a:r>
              <a:rPr lang="en-US" b="1" dirty="0" err="1"/>
              <a:t>uL</a:t>
            </a:r>
            <a:endParaRPr lang="en-US" b="1" dirty="0"/>
          </a:p>
          <a:p>
            <a:pPr algn="ctr"/>
            <a:r>
              <a:rPr lang="en-US" sz="1600" b="1" i="1" dirty="0"/>
              <a:t>ANC &lt;1000 = neutropenia</a:t>
            </a:r>
          </a:p>
          <a:p>
            <a:pPr algn="ctr"/>
            <a:endParaRPr lang="en-US" sz="2000" b="1" dirty="0"/>
          </a:p>
        </p:txBody>
      </p:sp>
      <p:sp>
        <p:nvSpPr>
          <p:cNvPr id="7" name="TextBox 6">
            <a:extLst>
              <a:ext uri="{FF2B5EF4-FFF2-40B4-BE49-F238E27FC236}">
                <a16:creationId xmlns:a16="http://schemas.microsoft.com/office/drawing/2014/main" id="{99EEC39A-CA5D-41E7-BD6E-98483DBE15BC}"/>
              </a:ext>
            </a:extLst>
          </p:cNvPr>
          <p:cNvSpPr txBox="1"/>
          <p:nvPr/>
        </p:nvSpPr>
        <p:spPr>
          <a:xfrm>
            <a:off x="7616827" y="2721114"/>
            <a:ext cx="2238373" cy="707886"/>
          </a:xfrm>
          <a:prstGeom prst="rect">
            <a:avLst/>
          </a:prstGeom>
          <a:noFill/>
        </p:spPr>
        <p:txBody>
          <a:bodyPr wrap="square" rtlCol="0">
            <a:spAutoFit/>
          </a:bodyPr>
          <a:lstStyle/>
          <a:p>
            <a:pPr algn="ctr"/>
            <a:r>
              <a:rPr lang="en-US" sz="2000" b="1" dirty="0"/>
              <a:t>Platelets</a:t>
            </a:r>
          </a:p>
          <a:p>
            <a:pPr algn="ctr"/>
            <a:r>
              <a:rPr lang="en-US" sz="2000" b="1" dirty="0"/>
              <a:t>150-400,000 K/</a:t>
            </a:r>
            <a:r>
              <a:rPr lang="en-US" sz="2000" b="1" dirty="0" err="1"/>
              <a:t>uL</a:t>
            </a:r>
            <a:endParaRPr lang="en-US" sz="2400" b="1" dirty="0"/>
          </a:p>
        </p:txBody>
      </p:sp>
    </p:spTree>
    <p:extLst>
      <p:ext uri="{BB962C8B-B14F-4D97-AF65-F5344CB8AC3E}">
        <p14:creationId xmlns:p14="http://schemas.microsoft.com/office/powerpoint/2010/main" val="219710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ED43E39-54F9-4F0B-B69D-562C85A54131}"/>
              </a:ext>
            </a:extLst>
          </p:cNvPr>
          <p:cNvGraphicFramePr/>
          <p:nvPr>
            <p:extLst>
              <p:ext uri="{D42A27DB-BD31-4B8C-83A1-F6EECF244321}">
                <p14:modId xmlns:p14="http://schemas.microsoft.com/office/powerpoint/2010/main" val="3699006839"/>
              </p:ext>
            </p:extLst>
          </p:nvPr>
        </p:nvGraphicFramePr>
        <p:xfrm>
          <a:off x="2032000" y="111019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BC376040-DE9D-4506-8F4C-6CA40083368F}"/>
              </a:ext>
            </a:extLst>
          </p:cNvPr>
          <p:cNvSpPr txBox="1"/>
          <p:nvPr/>
        </p:nvSpPr>
        <p:spPr>
          <a:xfrm>
            <a:off x="1968500" y="329142"/>
            <a:ext cx="8248650" cy="584775"/>
          </a:xfrm>
          <a:prstGeom prst="rect">
            <a:avLst/>
          </a:prstGeom>
          <a:noFill/>
        </p:spPr>
        <p:txBody>
          <a:bodyPr wrap="square" rtlCol="0">
            <a:spAutoFit/>
          </a:bodyPr>
          <a:lstStyle/>
          <a:p>
            <a:r>
              <a:rPr lang="en-US" sz="3200" b="1" dirty="0"/>
              <a:t>Chemotherapy Side Effects: Gastrointestinal</a:t>
            </a:r>
          </a:p>
        </p:txBody>
      </p:sp>
      <p:sp>
        <p:nvSpPr>
          <p:cNvPr id="7" name="TextBox 6">
            <a:extLst>
              <a:ext uri="{FF2B5EF4-FFF2-40B4-BE49-F238E27FC236}">
                <a16:creationId xmlns:a16="http://schemas.microsoft.com/office/drawing/2014/main" id="{DABE3B74-7D11-44B0-9683-085FB2E2D92F}"/>
              </a:ext>
            </a:extLst>
          </p:cNvPr>
          <p:cNvSpPr txBox="1"/>
          <p:nvPr/>
        </p:nvSpPr>
        <p:spPr>
          <a:xfrm>
            <a:off x="7529212" y="2791952"/>
            <a:ext cx="2355568" cy="369332"/>
          </a:xfrm>
          <a:prstGeom prst="rect">
            <a:avLst/>
          </a:prstGeom>
          <a:noFill/>
        </p:spPr>
        <p:txBody>
          <a:bodyPr wrap="square" rtlCol="0">
            <a:spAutoFit/>
          </a:bodyPr>
          <a:lstStyle/>
          <a:p>
            <a:r>
              <a:rPr lang="en-US" b="1" dirty="0">
                <a:solidFill>
                  <a:schemeClr val="bg1"/>
                </a:solidFill>
                <a:latin typeface="Arial Black" panose="020B0A04020102020204" pitchFamily="34" charset="0"/>
              </a:rPr>
              <a:t>Nausea/Vomiting</a:t>
            </a:r>
          </a:p>
        </p:txBody>
      </p:sp>
      <p:sp>
        <p:nvSpPr>
          <p:cNvPr id="3" name="TextBox 2">
            <a:extLst>
              <a:ext uri="{FF2B5EF4-FFF2-40B4-BE49-F238E27FC236}">
                <a16:creationId xmlns:a16="http://schemas.microsoft.com/office/drawing/2014/main" id="{5F05BC3F-A586-4420-A5D0-B5AF1B95CB8D}"/>
              </a:ext>
            </a:extLst>
          </p:cNvPr>
          <p:cNvSpPr txBox="1"/>
          <p:nvPr/>
        </p:nvSpPr>
        <p:spPr>
          <a:xfrm>
            <a:off x="6092825" y="1264682"/>
            <a:ext cx="2176041" cy="400110"/>
          </a:xfrm>
          <a:prstGeom prst="rect">
            <a:avLst/>
          </a:prstGeom>
          <a:noFill/>
        </p:spPr>
        <p:txBody>
          <a:bodyPr wrap="square" rtlCol="0">
            <a:spAutoFit/>
          </a:bodyPr>
          <a:lstStyle/>
          <a:p>
            <a:r>
              <a:rPr lang="en-US" sz="2000" b="1" dirty="0">
                <a:latin typeface="Arial Black" panose="020B0A04020102020204" pitchFamily="34" charset="0"/>
              </a:rPr>
              <a:t>Diarrhea</a:t>
            </a:r>
            <a:endParaRPr lang="en-US" sz="2400" b="1" dirty="0">
              <a:latin typeface="Arial Black" panose="020B0A04020102020204" pitchFamily="34" charset="0"/>
            </a:endParaRPr>
          </a:p>
        </p:txBody>
      </p:sp>
    </p:spTree>
    <p:extLst>
      <p:ext uri="{BB962C8B-B14F-4D97-AF65-F5344CB8AC3E}">
        <p14:creationId xmlns:p14="http://schemas.microsoft.com/office/powerpoint/2010/main" val="152453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8DC9C-ED1F-489B-8131-8424B5537144}"/>
              </a:ext>
            </a:extLst>
          </p:cNvPr>
          <p:cNvSpPr>
            <a:spLocks noGrp="1"/>
          </p:cNvSpPr>
          <p:nvPr>
            <p:ph type="title"/>
          </p:nvPr>
        </p:nvSpPr>
        <p:spPr/>
        <p:txBody>
          <a:bodyPr/>
          <a:lstStyle/>
          <a:p>
            <a:r>
              <a:rPr lang="en-US" dirty="0"/>
              <a:t>Chemotherapy Side Effects: </a:t>
            </a:r>
            <a:br>
              <a:rPr lang="en-US" dirty="0"/>
            </a:br>
            <a:r>
              <a:rPr lang="en-US" dirty="0"/>
              <a:t>Infection Prevention</a:t>
            </a:r>
          </a:p>
        </p:txBody>
      </p:sp>
      <p:sp>
        <p:nvSpPr>
          <p:cNvPr id="3" name="Content Placeholder 2">
            <a:extLst>
              <a:ext uri="{FF2B5EF4-FFF2-40B4-BE49-F238E27FC236}">
                <a16:creationId xmlns:a16="http://schemas.microsoft.com/office/drawing/2014/main" id="{D5E27FB5-1C27-4DDA-8A9B-FA15C5E798BE}"/>
              </a:ext>
            </a:extLst>
          </p:cNvPr>
          <p:cNvSpPr>
            <a:spLocks noGrp="1"/>
          </p:cNvSpPr>
          <p:nvPr>
            <p:ph idx="1"/>
          </p:nvPr>
        </p:nvSpPr>
        <p:spPr>
          <a:xfrm>
            <a:off x="838200" y="1690688"/>
            <a:ext cx="10515600" cy="5167312"/>
          </a:xfrm>
          <a:solidFill>
            <a:schemeClr val="accent1">
              <a:lumMod val="20000"/>
              <a:lumOff val="80000"/>
            </a:schemeClr>
          </a:solidFill>
        </p:spPr>
        <p:txBody>
          <a:bodyPr>
            <a:normAutofit/>
          </a:bodyPr>
          <a:lstStyle/>
          <a:p>
            <a:r>
              <a:rPr lang="en-US" dirty="0"/>
              <a:t>Patient Teaching</a:t>
            </a:r>
          </a:p>
          <a:p>
            <a:pPr lvl="1"/>
            <a:r>
              <a:rPr lang="en-US" dirty="0"/>
              <a:t>Adherence to good hand hygiene is a must</a:t>
            </a:r>
          </a:p>
          <a:p>
            <a:pPr lvl="1"/>
            <a:r>
              <a:rPr lang="en-US" dirty="0"/>
              <a:t>Avoid large crowds, or wear a mask if necessary</a:t>
            </a:r>
          </a:p>
          <a:p>
            <a:pPr lvl="1"/>
            <a:r>
              <a:rPr lang="en-US" dirty="0"/>
              <a:t>Consume only fully cooked meats</a:t>
            </a:r>
          </a:p>
          <a:p>
            <a:pPr lvl="1"/>
            <a:r>
              <a:rPr lang="en-US" dirty="0"/>
              <a:t>Avoid fresh fruits/vegetables/soft cheese as they may carry pathogens</a:t>
            </a:r>
          </a:p>
          <a:p>
            <a:pPr lvl="1"/>
            <a:r>
              <a:rPr lang="en-US" dirty="0"/>
              <a:t>Avoid elective invasive procedures (if able)</a:t>
            </a:r>
          </a:p>
          <a:p>
            <a:r>
              <a:rPr lang="en-US" dirty="0"/>
              <a:t>Neutropenic Precautions (Acute Care)</a:t>
            </a:r>
          </a:p>
          <a:p>
            <a:pPr lvl="1"/>
            <a:r>
              <a:rPr lang="en-US" dirty="0"/>
              <a:t>Private room patients</a:t>
            </a:r>
          </a:p>
          <a:p>
            <a:pPr lvl="2"/>
            <a:r>
              <a:rPr lang="en-US" dirty="0"/>
              <a:t>If unable, do not bunk with another patient with any communicable disease (</a:t>
            </a:r>
            <a:r>
              <a:rPr lang="en-US" dirty="0" err="1"/>
              <a:t>C.diff</a:t>
            </a:r>
            <a:r>
              <a:rPr lang="en-US" dirty="0"/>
              <a:t>, etc.) or potential to spread pathogens (open wounds, etc.)</a:t>
            </a:r>
          </a:p>
          <a:p>
            <a:pPr lvl="1"/>
            <a:r>
              <a:rPr lang="en-US" dirty="0"/>
              <a:t>Strict standard precautions/hand hygiene (plus gloves/mask)</a:t>
            </a:r>
          </a:p>
          <a:p>
            <a:pPr lvl="1"/>
            <a:r>
              <a:rPr lang="en-US" dirty="0"/>
              <a:t>Avoid catheters, enemas, rectal suppositories, or rectal thermometers as trauma to mucous membranes increases the risk of infection</a:t>
            </a:r>
          </a:p>
        </p:txBody>
      </p:sp>
    </p:spTree>
    <p:extLst>
      <p:ext uri="{BB962C8B-B14F-4D97-AF65-F5344CB8AC3E}">
        <p14:creationId xmlns:p14="http://schemas.microsoft.com/office/powerpoint/2010/main" val="3095491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8DC9C-ED1F-489B-8131-8424B5537144}"/>
              </a:ext>
            </a:extLst>
          </p:cNvPr>
          <p:cNvSpPr>
            <a:spLocks noGrp="1"/>
          </p:cNvSpPr>
          <p:nvPr>
            <p:ph type="title"/>
          </p:nvPr>
        </p:nvSpPr>
        <p:spPr/>
        <p:txBody>
          <a:bodyPr/>
          <a:lstStyle/>
          <a:p>
            <a:r>
              <a:rPr lang="en-US" dirty="0"/>
              <a:t>Radiation Nursing Management: Skin Care</a:t>
            </a:r>
          </a:p>
        </p:txBody>
      </p:sp>
      <p:sp>
        <p:nvSpPr>
          <p:cNvPr id="3" name="Content Placeholder 2">
            <a:extLst>
              <a:ext uri="{FF2B5EF4-FFF2-40B4-BE49-F238E27FC236}">
                <a16:creationId xmlns:a16="http://schemas.microsoft.com/office/drawing/2014/main" id="{D5E27FB5-1C27-4DDA-8A9B-FA15C5E798BE}"/>
              </a:ext>
            </a:extLst>
          </p:cNvPr>
          <p:cNvSpPr>
            <a:spLocks noGrp="1"/>
          </p:cNvSpPr>
          <p:nvPr>
            <p:ph idx="1"/>
          </p:nvPr>
        </p:nvSpPr>
        <p:spPr>
          <a:xfrm>
            <a:off x="635000" y="1825625"/>
            <a:ext cx="10718800" cy="4667250"/>
          </a:xfrm>
          <a:solidFill>
            <a:schemeClr val="accent1">
              <a:lumMod val="20000"/>
              <a:lumOff val="80000"/>
            </a:schemeClr>
          </a:solidFill>
        </p:spPr>
        <p:txBody>
          <a:bodyPr>
            <a:normAutofit/>
          </a:bodyPr>
          <a:lstStyle/>
          <a:p>
            <a:r>
              <a:rPr lang="en-US" dirty="0"/>
              <a:t>Two Types</a:t>
            </a:r>
          </a:p>
          <a:p>
            <a:pPr lvl="1"/>
            <a:r>
              <a:rPr lang="en-US" dirty="0"/>
              <a:t>Dry Desquamation – scaly/rash-like appearance – no break in the skin</a:t>
            </a:r>
          </a:p>
          <a:p>
            <a:pPr lvl="1"/>
            <a:r>
              <a:rPr lang="en-US" dirty="0"/>
              <a:t>Wet Desquamation – peeling of outermost layers of skin causing (“wet” appearance</a:t>
            </a:r>
          </a:p>
          <a:p>
            <a:r>
              <a:rPr lang="en-US" dirty="0"/>
              <a:t>Patient Teaching</a:t>
            </a:r>
          </a:p>
          <a:p>
            <a:pPr lvl="1"/>
            <a:r>
              <a:rPr lang="en-US" dirty="0"/>
              <a:t>Wear loose-fitting clothing</a:t>
            </a:r>
          </a:p>
          <a:p>
            <a:pPr lvl="1"/>
            <a:r>
              <a:rPr lang="en-US" dirty="0"/>
              <a:t>Avoid temperature extremes to the irritated skin (avoid direct sunlight, ice, etc.)</a:t>
            </a:r>
          </a:p>
          <a:p>
            <a:pPr lvl="1"/>
            <a:r>
              <a:rPr lang="en-US" dirty="0"/>
              <a:t>Do not apply any perfumed creams or lotions to the area</a:t>
            </a:r>
          </a:p>
          <a:p>
            <a:pPr lvl="1"/>
            <a:r>
              <a:rPr lang="en-US" dirty="0"/>
              <a:t>Wash gently with warm water and mild soap, no scrubbing, pat dry</a:t>
            </a:r>
          </a:p>
          <a:p>
            <a:pPr lvl="1"/>
            <a:r>
              <a:rPr lang="en-US" dirty="0"/>
              <a:t>Prevent infection (especially for wet desquamation)</a:t>
            </a:r>
          </a:p>
          <a:p>
            <a:pPr lvl="2"/>
            <a:r>
              <a:rPr lang="en-US" dirty="0"/>
              <a:t>Discourage removal of peeling skin by mechanical or chemical means</a:t>
            </a:r>
          </a:p>
          <a:p>
            <a:pPr lvl="1"/>
            <a:endParaRPr lang="en-US" dirty="0"/>
          </a:p>
          <a:p>
            <a:pPr marL="457200" lvl="1" indent="0">
              <a:buNone/>
            </a:pPr>
            <a:endParaRPr lang="en-US" dirty="0"/>
          </a:p>
        </p:txBody>
      </p:sp>
    </p:spTree>
    <p:extLst>
      <p:ext uri="{BB962C8B-B14F-4D97-AF65-F5344CB8AC3E}">
        <p14:creationId xmlns:p14="http://schemas.microsoft.com/office/powerpoint/2010/main" val="4005078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8DC9C-ED1F-489B-8131-8424B5537144}"/>
              </a:ext>
            </a:extLst>
          </p:cNvPr>
          <p:cNvSpPr>
            <a:spLocks noGrp="1"/>
          </p:cNvSpPr>
          <p:nvPr>
            <p:ph type="title"/>
          </p:nvPr>
        </p:nvSpPr>
        <p:spPr/>
        <p:txBody>
          <a:bodyPr/>
          <a:lstStyle/>
          <a:p>
            <a:r>
              <a:rPr lang="en-US" dirty="0"/>
              <a:t>Radiation Nursing Management: Internal Radiation</a:t>
            </a:r>
          </a:p>
        </p:txBody>
      </p:sp>
      <p:sp>
        <p:nvSpPr>
          <p:cNvPr id="3" name="Content Placeholder 2">
            <a:extLst>
              <a:ext uri="{FF2B5EF4-FFF2-40B4-BE49-F238E27FC236}">
                <a16:creationId xmlns:a16="http://schemas.microsoft.com/office/drawing/2014/main" id="{D5E27FB5-1C27-4DDA-8A9B-FA15C5E798BE}"/>
              </a:ext>
            </a:extLst>
          </p:cNvPr>
          <p:cNvSpPr>
            <a:spLocks noGrp="1"/>
          </p:cNvSpPr>
          <p:nvPr>
            <p:ph idx="1"/>
          </p:nvPr>
        </p:nvSpPr>
        <p:spPr>
          <a:xfrm>
            <a:off x="838200" y="1536700"/>
            <a:ext cx="10515600" cy="5067299"/>
          </a:xfrm>
          <a:solidFill>
            <a:schemeClr val="accent1">
              <a:lumMod val="20000"/>
              <a:lumOff val="80000"/>
            </a:schemeClr>
          </a:solidFill>
        </p:spPr>
        <p:txBody>
          <a:bodyPr>
            <a:normAutofit lnSpcReduction="10000"/>
          </a:bodyPr>
          <a:lstStyle/>
          <a:p>
            <a:r>
              <a:rPr lang="en-US" dirty="0"/>
              <a:t>Precautions (Acute Care)</a:t>
            </a:r>
          </a:p>
          <a:p>
            <a:pPr lvl="1"/>
            <a:r>
              <a:rPr lang="en-US" dirty="0"/>
              <a:t>Isolation room (lead-lined walls)</a:t>
            </a:r>
          </a:p>
          <a:p>
            <a:pPr lvl="1"/>
            <a:r>
              <a:rPr lang="en-US" dirty="0"/>
              <a:t>No pregnant caregivers or visitors to prevent damage to fetus</a:t>
            </a:r>
          </a:p>
          <a:p>
            <a:pPr lvl="1"/>
            <a:r>
              <a:rPr lang="en-US" dirty="0"/>
              <a:t>Time/Distance/Shielding</a:t>
            </a:r>
          </a:p>
          <a:p>
            <a:pPr lvl="2"/>
            <a:r>
              <a:rPr lang="en-US" dirty="0"/>
              <a:t>Limit direct contact to less than 30 minutes/shift (can be in the room minimally otherwise but maintain a far distance as possible)</a:t>
            </a:r>
          </a:p>
          <a:p>
            <a:pPr lvl="2"/>
            <a:r>
              <a:rPr lang="en-US" dirty="0"/>
              <a:t>Shield if necessary (lead up!)</a:t>
            </a:r>
          </a:p>
          <a:p>
            <a:pPr lvl="2"/>
            <a:r>
              <a:rPr lang="en-US" dirty="0"/>
              <a:t>Wear a film badge as direct caregiver to measure safe amounts of radiation</a:t>
            </a:r>
          </a:p>
          <a:p>
            <a:r>
              <a:rPr lang="en-US" dirty="0"/>
              <a:t>Patient/Client/Family Teaching</a:t>
            </a:r>
          </a:p>
          <a:p>
            <a:pPr lvl="1"/>
            <a:r>
              <a:rPr lang="en-US" dirty="0"/>
              <a:t>The </a:t>
            </a:r>
            <a:r>
              <a:rPr lang="en-US" i="1" dirty="0"/>
              <a:t>implant</a:t>
            </a:r>
            <a:r>
              <a:rPr lang="en-US" dirty="0"/>
              <a:t> is radioactive – NOT the patient</a:t>
            </a:r>
          </a:p>
          <a:p>
            <a:pPr lvl="2"/>
            <a:r>
              <a:rPr lang="en-US" dirty="0"/>
              <a:t>No need to double flush, quarantine for long periods of time</a:t>
            </a:r>
          </a:p>
          <a:p>
            <a:pPr lvl="1"/>
            <a:r>
              <a:rPr lang="en-US" dirty="0"/>
              <a:t>If a radioactive “seed” falls out/passes – do not touch directly, but pick up with forceps, place in aluminum foil, and return to clinic. (if accidentally flushes down toilet, example prostate seed, will NOT contaminate the water system, whew!)</a:t>
            </a:r>
          </a:p>
        </p:txBody>
      </p:sp>
    </p:spTree>
    <p:extLst>
      <p:ext uri="{BB962C8B-B14F-4D97-AF65-F5344CB8AC3E}">
        <p14:creationId xmlns:p14="http://schemas.microsoft.com/office/powerpoint/2010/main" val="57749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ED43E39-54F9-4F0B-B69D-562C85A54131}"/>
              </a:ext>
            </a:extLst>
          </p:cNvPr>
          <p:cNvGraphicFramePr/>
          <p:nvPr>
            <p:extLst>
              <p:ext uri="{D42A27DB-BD31-4B8C-83A1-F6EECF244321}">
                <p14:modId xmlns:p14="http://schemas.microsoft.com/office/powerpoint/2010/main" val="1956691225"/>
              </p:ext>
            </p:extLst>
          </p:nvPr>
        </p:nvGraphicFramePr>
        <p:xfrm>
          <a:off x="2032000" y="111019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BC376040-DE9D-4506-8F4C-6CA40083368F}"/>
              </a:ext>
            </a:extLst>
          </p:cNvPr>
          <p:cNvSpPr txBox="1"/>
          <p:nvPr/>
        </p:nvSpPr>
        <p:spPr>
          <a:xfrm>
            <a:off x="1968500" y="329142"/>
            <a:ext cx="8248650" cy="584775"/>
          </a:xfrm>
          <a:prstGeom prst="rect">
            <a:avLst/>
          </a:prstGeom>
          <a:noFill/>
        </p:spPr>
        <p:txBody>
          <a:bodyPr wrap="square" rtlCol="0">
            <a:spAutoFit/>
          </a:bodyPr>
          <a:lstStyle/>
          <a:p>
            <a:r>
              <a:rPr lang="en-US" sz="3200" b="1" dirty="0"/>
              <a:t>Cancer Treatment: Surgery</a:t>
            </a:r>
          </a:p>
        </p:txBody>
      </p:sp>
      <p:sp>
        <p:nvSpPr>
          <p:cNvPr id="2" name="TextBox 1">
            <a:extLst>
              <a:ext uri="{FF2B5EF4-FFF2-40B4-BE49-F238E27FC236}">
                <a16:creationId xmlns:a16="http://schemas.microsoft.com/office/drawing/2014/main" id="{5825A057-C28F-4632-ADFE-BCC6E89CF053}"/>
              </a:ext>
            </a:extLst>
          </p:cNvPr>
          <p:cNvSpPr txBox="1"/>
          <p:nvPr/>
        </p:nvSpPr>
        <p:spPr>
          <a:xfrm>
            <a:off x="2559050" y="1851541"/>
            <a:ext cx="1952626" cy="461665"/>
          </a:xfrm>
          <a:prstGeom prst="rect">
            <a:avLst/>
          </a:prstGeom>
          <a:noFill/>
        </p:spPr>
        <p:txBody>
          <a:bodyPr wrap="square" rtlCol="0">
            <a:spAutoFit/>
          </a:bodyPr>
          <a:lstStyle/>
          <a:p>
            <a:r>
              <a:rPr lang="en-US" sz="2400" b="1" dirty="0"/>
              <a:t>Preventative</a:t>
            </a:r>
            <a:endParaRPr lang="en-US" b="1" dirty="0"/>
          </a:p>
        </p:txBody>
      </p:sp>
      <p:sp>
        <p:nvSpPr>
          <p:cNvPr id="6" name="TextBox 5">
            <a:extLst>
              <a:ext uri="{FF2B5EF4-FFF2-40B4-BE49-F238E27FC236}">
                <a16:creationId xmlns:a16="http://schemas.microsoft.com/office/drawing/2014/main" id="{30236F81-CBD7-43B2-A490-3DFD72AA78A6}"/>
              </a:ext>
            </a:extLst>
          </p:cNvPr>
          <p:cNvSpPr txBox="1"/>
          <p:nvPr/>
        </p:nvSpPr>
        <p:spPr>
          <a:xfrm>
            <a:off x="5038726" y="1819275"/>
            <a:ext cx="2093912" cy="461665"/>
          </a:xfrm>
          <a:prstGeom prst="rect">
            <a:avLst/>
          </a:prstGeom>
          <a:noFill/>
        </p:spPr>
        <p:txBody>
          <a:bodyPr wrap="square" rtlCol="0">
            <a:spAutoFit/>
          </a:bodyPr>
          <a:lstStyle/>
          <a:p>
            <a:r>
              <a:rPr lang="en-US" sz="2400" b="1" dirty="0"/>
              <a:t>Cure &amp; Control</a:t>
            </a:r>
          </a:p>
        </p:txBody>
      </p:sp>
      <p:sp>
        <p:nvSpPr>
          <p:cNvPr id="7" name="TextBox 6">
            <a:extLst>
              <a:ext uri="{FF2B5EF4-FFF2-40B4-BE49-F238E27FC236}">
                <a16:creationId xmlns:a16="http://schemas.microsoft.com/office/drawing/2014/main" id="{DABE3B74-7D11-44B0-9683-085FB2E2D92F}"/>
              </a:ext>
            </a:extLst>
          </p:cNvPr>
          <p:cNvSpPr txBox="1"/>
          <p:nvPr/>
        </p:nvSpPr>
        <p:spPr>
          <a:xfrm>
            <a:off x="8001003" y="1832491"/>
            <a:ext cx="1828798" cy="461665"/>
          </a:xfrm>
          <a:prstGeom prst="rect">
            <a:avLst/>
          </a:prstGeom>
          <a:noFill/>
        </p:spPr>
        <p:txBody>
          <a:bodyPr wrap="square" rtlCol="0">
            <a:spAutoFit/>
          </a:bodyPr>
          <a:lstStyle/>
          <a:p>
            <a:r>
              <a:rPr lang="en-US" sz="2400" b="1" dirty="0"/>
              <a:t>Palliative</a:t>
            </a:r>
            <a:endParaRPr lang="en-US" b="1" dirty="0"/>
          </a:p>
        </p:txBody>
      </p:sp>
      <p:sp>
        <p:nvSpPr>
          <p:cNvPr id="3" name="Rectangle: Rounded Corners 2">
            <a:extLst>
              <a:ext uri="{FF2B5EF4-FFF2-40B4-BE49-F238E27FC236}">
                <a16:creationId xmlns:a16="http://schemas.microsoft.com/office/drawing/2014/main" id="{6530E6EB-6B1B-47FD-9E55-E4E3AA4952FA}"/>
              </a:ext>
            </a:extLst>
          </p:cNvPr>
          <p:cNvSpPr/>
          <p:nvPr/>
        </p:nvSpPr>
        <p:spPr>
          <a:xfrm>
            <a:off x="2559050" y="1851541"/>
            <a:ext cx="1784350" cy="124725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A483BD3F-CDD3-4B56-A362-C6C3891CADF1}"/>
              </a:ext>
            </a:extLst>
          </p:cNvPr>
          <p:cNvSpPr/>
          <p:nvPr/>
        </p:nvSpPr>
        <p:spPr>
          <a:xfrm>
            <a:off x="5175250" y="1832491"/>
            <a:ext cx="1784350" cy="124725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2095FFC2-6879-4CC5-BE16-BC23E288362B}"/>
              </a:ext>
            </a:extLst>
          </p:cNvPr>
          <p:cNvSpPr/>
          <p:nvPr/>
        </p:nvSpPr>
        <p:spPr>
          <a:xfrm>
            <a:off x="7877971" y="1817991"/>
            <a:ext cx="1784350" cy="124725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2AE4561C-2B3D-4FC5-8CEA-AD00D63C76D0}"/>
              </a:ext>
            </a:extLst>
          </p:cNvPr>
          <p:cNvSpPr txBox="1"/>
          <p:nvPr/>
        </p:nvSpPr>
        <p:spPr>
          <a:xfrm>
            <a:off x="2559050" y="2184400"/>
            <a:ext cx="1952626" cy="461665"/>
          </a:xfrm>
          <a:prstGeom prst="rect">
            <a:avLst/>
          </a:prstGeom>
          <a:noFill/>
        </p:spPr>
        <p:txBody>
          <a:bodyPr wrap="square" rtlCol="0">
            <a:spAutoFit/>
          </a:bodyPr>
          <a:lstStyle/>
          <a:p>
            <a:r>
              <a:rPr lang="en-US" sz="2400" b="1" dirty="0"/>
              <a:t>Preventative</a:t>
            </a:r>
          </a:p>
        </p:txBody>
      </p:sp>
      <p:sp>
        <p:nvSpPr>
          <p:cNvPr id="11" name="TextBox 10">
            <a:extLst>
              <a:ext uri="{FF2B5EF4-FFF2-40B4-BE49-F238E27FC236}">
                <a16:creationId xmlns:a16="http://schemas.microsoft.com/office/drawing/2014/main" id="{FB57C74B-7A0D-4B82-82CC-9337BDFC478D}"/>
              </a:ext>
            </a:extLst>
          </p:cNvPr>
          <p:cNvSpPr txBox="1"/>
          <p:nvPr/>
        </p:nvSpPr>
        <p:spPr>
          <a:xfrm>
            <a:off x="5038726" y="2184400"/>
            <a:ext cx="2149474" cy="461665"/>
          </a:xfrm>
          <a:prstGeom prst="rect">
            <a:avLst/>
          </a:prstGeom>
          <a:noFill/>
        </p:spPr>
        <p:txBody>
          <a:bodyPr wrap="square" rtlCol="0">
            <a:spAutoFit/>
          </a:bodyPr>
          <a:lstStyle/>
          <a:p>
            <a:r>
              <a:rPr lang="en-US" sz="2400" b="1" dirty="0"/>
              <a:t>Cure &amp; Control</a:t>
            </a:r>
          </a:p>
        </p:txBody>
      </p:sp>
      <p:sp>
        <p:nvSpPr>
          <p:cNvPr id="12" name="TextBox 11">
            <a:extLst>
              <a:ext uri="{FF2B5EF4-FFF2-40B4-BE49-F238E27FC236}">
                <a16:creationId xmlns:a16="http://schemas.microsoft.com/office/drawing/2014/main" id="{FDB66936-2F6F-47F5-8BBC-D5D9E20EE40D}"/>
              </a:ext>
            </a:extLst>
          </p:cNvPr>
          <p:cNvSpPr txBox="1"/>
          <p:nvPr/>
        </p:nvSpPr>
        <p:spPr>
          <a:xfrm>
            <a:off x="7812087" y="2179340"/>
            <a:ext cx="1952626" cy="461665"/>
          </a:xfrm>
          <a:prstGeom prst="rect">
            <a:avLst/>
          </a:prstGeom>
          <a:noFill/>
        </p:spPr>
        <p:txBody>
          <a:bodyPr wrap="square" rtlCol="0">
            <a:spAutoFit/>
          </a:bodyPr>
          <a:lstStyle/>
          <a:p>
            <a:pPr algn="ctr"/>
            <a:r>
              <a:rPr lang="en-US" sz="2400" b="1" dirty="0"/>
              <a:t>Palliation</a:t>
            </a:r>
          </a:p>
        </p:txBody>
      </p:sp>
    </p:spTree>
    <p:extLst>
      <p:ext uri="{BB962C8B-B14F-4D97-AF65-F5344CB8AC3E}">
        <p14:creationId xmlns:p14="http://schemas.microsoft.com/office/powerpoint/2010/main" val="4651332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587</TotalTime>
  <Words>1205</Words>
  <Application>Microsoft Office PowerPoint</Application>
  <PresentationFormat>Widescreen</PresentationFormat>
  <Paragraphs>115</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Calibri Light</vt:lpstr>
      <vt:lpstr>Office Theme</vt:lpstr>
      <vt:lpstr>PowerPoint Presentation</vt:lpstr>
      <vt:lpstr>PowerPoint Presentation</vt:lpstr>
      <vt:lpstr>Chemotherapy Side Effects:  Infection Prevention</vt:lpstr>
      <vt:lpstr>Radiation Nursing Management: Skin Care</vt:lpstr>
      <vt:lpstr>Radiation Nursing Management: Internal Radiation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Mathern</dc:creator>
  <cp:lastModifiedBy>Katie Mathern</cp:lastModifiedBy>
  <cp:revision>30</cp:revision>
  <dcterms:created xsi:type="dcterms:W3CDTF">2019-08-05T16:51:49Z</dcterms:created>
  <dcterms:modified xsi:type="dcterms:W3CDTF">2019-08-06T04:38:37Z</dcterms:modified>
</cp:coreProperties>
</file>