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8"/>
  </p:notesMasterIdLst>
  <p:sldIdLst>
    <p:sldId id="273" r:id="rId2"/>
    <p:sldId id="271" r:id="rId3"/>
    <p:sldId id="270" r:id="rId4"/>
    <p:sldId id="274" r:id="rId5"/>
    <p:sldId id="268" r:id="rId6"/>
    <p:sldId id="275" r:id="rId7"/>
    <p:sldId id="278" r:id="rId8"/>
    <p:sldId id="279" r:id="rId9"/>
    <p:sldId id="283" r:id="rId10"/>
    <p:sldId id="280" r:id="rId11"/>
    <p:sldId id="281" r:id="rId12"/>
    <p:sldId id="284" r:id="rId13"/>
    <p:sldId id="285" r:id="rId14"/>
    <p:sldId id="286" r:id="rId15"/>
    <p:sldId id="282" r:id="rId16"/>
    <p:sldId id="27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552D"/>
    <a:srgbClr val="E5552D"/>
    <a:srgbClr val="E1542C"/>
    <a:srgbClr val="D14E2A"/>
    <a:srgbClr val="D64F2B"/>
    <a:srgbClr val="ED582F"/>
    <a:srgbClr val="FF6136"/>
    <a:srgbClr val="0F2E56"/>
    <a:srgbClr val="406A9E"/>
    <a:srgbClr val="1438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26" autoAdjust="0"/>
    <p:restoredTop sz="77206" autoAdjust="0"/>
  </p:normalViewPr>
  <p:slideViewPr>
    <p:cSldViewPr snapToGrid="0" snapToObjects="1">
      <p:cViewPr varScale="1">
        <p:scale>
          <a:sx n="38" d="100"/>
          <a:sy n="38" d="100"/>
        </p:scale>
        <p:origin x="860"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03ED9-0A1A-4F53-A620-18597FF33732}" type="datetimeFigureOut">
              <a:rPr lang="en-US" smtClean="0"/>
              <a:t>2/11/2019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805D42-B416-4737-B176-1F4C1A9ACD15}" type="slidenum">
              <a:rPr lang="en-US" smtClean="0"/>
              <a:t>‹#›</a:t>
            </a:fld>
            <a:endParaRPr lang="en-US"/>
          </a:p>
        </p:txBody>
      </p:sp>
    </p:spTree>
    <p:extLst>
      <p:ext uri="{BB962C8B-B14F-4D97-AF65-F5344CB8AC3E}">
        <p14:creationId xmlns:p14="http://schemas.microsoft.com/office/powerpoint/2010/main" val="3631432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Politicians use debate as an avenue to make their positions known on relevant social and political issues.</a:t>
            </a:r>
          </a:p>
          <a:p>
            <a:r>
              <a:rPr lang="en-US" dirty="0"/>
              <a:t>Unfortunately, google images of debate and you get pictures of angry politicians!</a:t>
            </a:r>
          </a:p>
        </p:txBody>
      </p:sp>
      <p:sp>
        <p:nvSpPr>
          <p:cNvPr id="4" name="Slide Number Placeholder 3"/>
          <p:cNvSpPr>
            <a:spLocks noGrp="1"/>
          </p:cNvSpPr>
          <p:nvPr>
            <p:ph type="sldNum" sz="quarter" idx="5"/>
          </p:nvPr>
        </p:nvSpPr>
        <p:spPr/>
        <p:txBody>
          <a:bodyPr/>
          <a:lstStyle/>
          <a:p>
            <a:fld id="{C8805D42-B416-4737-B176-1F4C1A9ACD15}" type="slidenum">
              <a:rPr lang="en-US" smtClean="0"/>
              <a:t>2</a:t>
            </a:fld>
            <a:endParaRPr lang="en-US"/>
          </a:p>
        </p:txBody>
      </p:sp>
    </p:spTree>
    <p:extLst>
      <p:ext uri="{BB962C8B-B14F-4D97-AF65-F5344CB8AC3E}">
        <p14:creationId xmlns:p14="http://schemas.microsoft.com/office/powerpoint/2010/main" val="3695716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805D42-B416-4737-B176-1F4C1A9ACD15}" type="slidenum">
              <a:rPr lang="en-US" smtClean="0"/>
              <a:t>3</a:t>
            </a:fld>
            <a:endParaRPr lang="en-US"/>
          </a:p>
        </p:txBody>
      </p:sp>
    </p:spTree>
    <p:extLst>
      <p:ext uri="{BB962C8B-B14F-4D97-AF65-F5344CB8AC3E}">
        <p14:creationId xmlns:p14="http://schemas.microsoft.com/office/powerpoint/2010/main" val="214632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Promotes critical thinking and engages learners at Bloom’s highest level of learning including analysis; Enables the student to build and practice communication skills; Promotes the flipped classroom and active learning strategies to engage students of different learning backgrounds</a:t>
            </a:r>
          </a:p>
          <a:p>
            <a:pPr marL="228600" indent="-228600">
              <a:buAutoNum type="arabicPeriod"/>
            </a:pPr>
            <a:r>
              <a:rPr lang="en-US" dirty="0"/>
              <a:t>Group exercise</a:t>
            </a:r>
          </a:p>
          <a:p>
            <a:pPr marL="228600" indent="-228600">
              <a:buAutoNum type="arabicPeriod"/>
            </a:pPr>
            <a:r>
              <a:rPr lang="en-US" dirty="0"/>
              <a:t>Should Prescriptions Drugs be able to be advertised on TV directly to the consumer? (promotes medical-seeking but may ask for inappropriate drugs and pressure provider); Abortion (not in undergrad – too emotional!); Should routine amniocentesis be performed; Medical marijuana – iffy subject for undergraduate, need to know your people….</a:t>
            </a:r>
          </a:p>
        </p:txBody>
      </p:sp>
      <p:sp>
        <p:nvSpPr>
          <p:cNvPr id="4" name="Slide Number Placeholder 3"/>
          <p:cNvSpPr>
            <a:spLocks noGrp="1"/>
          </p:cNvSpPr>
          <p:nvPr>
            <p:ph type="sldNum" sz="quarter" idx="5"/>
          </p:nvPr>
        </p:nvSpPr>
        <p:spPr/>
        <p:txBody>
          <a:bodyPr/>
          <a:lstStyle/>
          <a:p>
            <a:fld id="{C8805D42-B416-4737-B176-1F4C1A9ACD15}" type="slidenum">
              <a:rPr lang="en-US" smtClean="0"/>
              <a:t>4</a:t>
            </a:fld>
            <a:endParaRPr lang="en-US"/>
          </a:p>
        </p:txBody>
      </p:sp>
    </p:spTree>
    <p:extLst>
      <p:ext uri="{BB962C8B-B14F-4D97-AF65-F5344CB8AC3E}">
        <p14:creationId xmlns:p14="http://schemas.microsoft.com/office/powerpoint/2010/main" val="1192859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lecture and debate can introduce new topics and points of view to a large number of learners.</a:t>
            </a:r>
          </a:p>
          <a:p>
            <a:r>
              <a:rPr lang="en-US" dirty="0"/>
              <a:t>However, the main differences between the two methods are outlined here</a:t>
            </a:r>
          </a:p>
        </p:txBody>
      </p:sp>
      <p:sp>
        <p:nvSpPr>
          <p:cNvPr id="4" name="Slide Number Placeholder 3"/>
          <p:cNvSpPr>
            <a:spLocks noGrp="1"/>
          </p:cNvSpPr>
          <p:nvPr>
            <p:ph type="sldNum" sz="quarter" idx="5"/>
          </p:nvPr>
        </p:nvSpPr>
        <p:spPr/>
        <p:txBody>
          <a:bodyPr/>
          <a:lstStyle/>
          <a:p>
            <a:fld id="{C8805D42-B416-4737-B176-1F4C1A9ACD15}" type="slidenum">
              <a:rPr lang="en-US" smtClean="0"/>
              <a:t>5</a:t>
            </a:fld>
            <a:endParaRPr lang="en-US"/>
          </a:p>
        </p:txBody>
      </p:sp>
    </p:spTree>
    <p:extLst>
      <p:ext uri="{BB962C8B-B14F-4D97-AF65-F5344CB8AC3E}">
        <p14:creationId xmlns:p14="http://schemas.microsoft.com/office/powerpoint/2010/main" val="1040763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sng" dirty="0"/>
              <a:t>QSEN: </a:t>
            </a:r>
            <a:r>
              <a:rPr lang="en-US" dirty="0"/>
              <a:t>(1)patient-centered care; (2)teamwork and collaboration; (3)evidence-based practice; (4)quality improvement;  (Safety and Informatics could be topics, not </a:t>
            </a:r>
            <a:r>
              <a:rPr lang="en-US" dirty="0" err="1"/>
              <a:t>objecives</a:t>
            </a:r>
            <a:r>
              <a:rPr lang="en-US" dirty="0"/>
              <a:t>)</a:t>
            </a:r>
          </a:p>
          <a:p>
            <a:pPr marL="0" indent="0">
              <a:buNone/>
            </a:pPr>
            <a:r>
              <a:rPr lang="en-US" u="sng" dirty="0"/>
              <a:t>Critical thinking in all Domains of 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academic setting, debate can foster active learning.  Learners research he topic and come armed with knowledge and proof to advocate for their “side”; learners need to be active in the debate to give voice to their feelings; learners will learn more about their attitudes and beliefs about controversial topics and gain confidence in their ability to make informed and educated decisions.</a:t>
            </a:r>
          </a:p>
          <a:p>
            <a:pPr marL="0" indent="0">
              <a:buNone/>
            </a:pPr>
            <a:r>
              <a:rPr lang="en-US" u="sng" dirty="0"/>
              <a:t>Can the student analyze the evidence, synthesize the information, and advocate for a viewpoint (</a:t>
            </a:r>
            <a:r>
              <a:rPr lang="en-US" u="sng" dirty="0" err="1"/>
              <a:t>Hartin</a:t>
            </a:r>
            <a:r>
              <a:rPr lang="en-US" u="sng" dirty="0"/>
              <a:t>, Birks, Bodak, Woods, &amp; </a:t>
            </a:r>
            <a:r>
              <a:rPr lang="en-US" u="sng" dirty="0" err="1"/>
              <a:t>Hithcins</a:t>
            </a:r>
            <a:r>
              <a:rPr lang="en-US" u="sng" dirty="0"/>
              <a:t>, 2017)</a:t>
            </a:r>
          </a:p>
          <a:p>
            <a:pPr marL="0" indent="0">
              <a:buNone/>
            </a:pPr>
            <a:endParaRPr lang="en-US" dirty="0"/>
          </a:p>
          <a:p>
            <a:pPr marL="0" indent="0">
              <a:buNone/>
            </a:pPr>
            <a:r>
              <a:rPr lang="en-US" dirty="0"/>
              <a:t>Preparation done beforehand so that </a:t>
            </a:r>
            <a:r>
              <a:rPr lang="en-US" dirty="0" err="1"/>
              <a:t>synchronious</a:t>
            </a:r>
            <a:r>
              <a:rPr lang="en-US" dirty="0"/>
              <a:t> in person classroom can be used for active learning and engagement.</a:t>
            </a:r>
          </a:p>
        </p:txBody>
      </p:sp>
      <p:sp>
        <p:nvSpPr>
          <p:cNvPr id="4" name="Slide Number Placeholder 3"/>
          <p:cNvSpPr>
            <a:spLocks noGrp="1"/>
          </p:cNvSpPr>
          <p:nvPr>
            <p:ph type="sldNum" sz="quarter" idx="5"/>
          </p:nvPr>
        </p:nvSpPr>
        <p:spPr/>
        <p:txBody>
          <a:bodyPr/>
          <a:lstStyle/>
          <a:p>
            <a:fld id="{C8805D42-B416-4737-B176-1F4C1A9ACD15}" type="slidenum">
              <a:rPr lang="en-US" smtClean="0"/>
              <a:t>6</a:t>
            </a:fld>
            <a:endParaRPr lang="en-US"/>
          </a:p>
        </p:txBody>
      </p:sp>
    </p:spTree>
    <p:extLst>
      <p:ext uri="{BB962C8B-B14F-4D97-AF65-F5344CB8AC3E}">
        <p14:creationId xmlns:p14="http://schemas.microsoft.com/office/powerpoint/2010/main" val="713172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process of engaging in debate helps students to build oral communication skills, express a professional opinion, and gain experience in public speaking (Bradshaw &amp; Hultquist, 2017).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Flipped Classroom: first advantage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Research Skills – use reliable and valid sources to make informed decisions, it isn’t just about opinions on subjects.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Cognitive Domain – expands a student’s knowledge base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Oral Communications - Professionals should be able to articulate a thoughtful and research-based opinion on salient issues. In addition to having a supported opinion, professionals also need to have knowledge of the opposing viewpoints in order to defend and support their own opinions, especially if the topic is controversial. Students need to be taught how to have respectful communication and be confident in having an opinion that differs from someone </a:t>
            </a:r>
            <a:r>
              <a:rPr lang="en-US" sz="1200" b="0" i="0" u="none" strike="noStrike" kern="1200" dirty="0" err="1">
                <a:solidFill>
                  <a:schemeClr val="tx1"/>
                </a:solidFill>
                <a:effectLst/>
                <a:latin typeface="+mn-lt"/>
                <a:ea typeface="+mn-ea"/>
                <a:cs typeface="+mn-cs"/>
              </a:rPr>
              <a:t>elses</a:t>
            </a:r>
            <a:r>
              <a:rPr lang="en-US" sz="1200" b="0" i="0" u="none" strike="noStrike"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Intense Preparation – flipped classroom downside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Controversial topics – be prepared to be neutral.  If the facilitator can’t handle the emotional strain from the topic, do not have it up for debate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Public Speaking – build upon.  Facilitator can lend support for the (not popular) viewpoint to bring out good points.  Use reflection to validate points.</a:t>
            </a: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8805D42-B416-4737-B176-1F4C1A9ACD15}" type="slidenum">
              <a:rPr lang="en-US" smtClean="0"/>
              <a:t>7</a:t>
            </a:fld>
            <a:endParaRPr lang="en-US"/>
          </a:p>
        </p:txBody>
      </p:sp>
    </p:spTree>
    <p:extLst>
      <p:ext uri="{BB962C8B-B14F-4D97-AF65-F5344CB8AC3E}">
        <p14:creationId xmlns:p14="http://schemas.microsoft.com/office/powerpoint/2010/main" val="1793465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805D42-B416-4737-B176-1F4C1A9ACD15}" type="slidenum">
              <a:rPr lang="en-US" smtClean="0"/>
              <a:t>8</a:t>
            </a:fld>
            <a:endParaRPr lang="en-US"/>
          </a:p>
        </p:txBody>
      </p:sp>
    </p:spTree>
    <p:extLst>
      <p:ext uri="{BB962C8B-B14F-4D97-AF65-F5344CB8AC3E}">
        <p14:creationId xmlns:p14="http://schemas.microsoft.com/office/powerpoint/2010/main" val="3628464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Critical thinking; oral presentation skills; ability to form a professional opinion.</a:t>
            </a:r>
          </a:p>
        </p:txBody>
      </p:sp>
      <p:sp>
        <p:nvSpPr>
          <p:cNvPr id="4" name="Slide Number Placeholder 3"/>
          <p:cNvSpPr>
            <a:spLocks noGrp="1"/>
          </p:cNvSpPr>
          <p:nvPr>
            <p:ph type="sldNum" sz="quarter" idx="5"/>
          </p:nvPr>
        </p:nvSpPr>
        <p:spPr/>
        <p:txBody>
          <a:bodyPr/>
          <a:lstStyle/>
          <a:p>
            <a:fld id="{C8805D42-B416-4737-B176-1F4C1A9ACD15}" type="slidenum">
              <a:rPr lang="en-US" smtClean="0"/>
              <a:t>15</a:t>
            </a:fld>
            <a:endParaRPr lang="en-US"/>
          </a:p>
        </p:txBody>
      </p:sp>
    </p:spTree>
    <p:extLst>
      <p:ext uri="{BB962C8B-B14F-4D97-AF65-F5344CB8AC3E}">
        <p14:creationId xmlns:p14="http://schemas.microsoft.com/office/powerpoint/2010/main" val="4011873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C8805D42-B416-4737-B176-1F4C1A9ACD15}" type="slidenum">
              <a:rPr lang="en-US" smtClean="0"/>
              <a:t>16</a:t>
            </a:fld>
            <a:endParaRPr lang="en-US"/>
          </a:p>
        </p:txBody>
      </p:sp>
    </p:spTree>
    <p:extLst>
      <p:ext uri="{BB962C8B-B14F-4D97-AF65-F5344CB8AC3E}">
        <p14:creationId xmlns:p14="http://schemas.microsoft.com/office/powerpoint/2010/main" val="1186319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descr="iStock_000003924891Medium.jpg"/>
          <p:cNvPicPr>
            <a:picLocks noChangeAspect="1"/>
          </p:cNvPicPr>
          <p:nvPr userDrawn="1"/>
        </p:nvPicPr>
        <p:blipFill rotWithShape="1">
          <a:blip r:embed="rId2">
            <a:extLst>
              <a:ext uri="{28A0092B-C50C-407E-A947-70E740481C1C}">
                <a14:useLocalDpi xmlns:a14="http://schemas.microsoft.com/office/drawing/2010/main" val="0"/>
              </a:ext>
            </a:extLst>
          </a:blip>
          <a:srcRect l="5380" t="7746" b="2471"/>
          <a:stretch/>
        </p:blipFill>
        <p:spPr>
          <a:xfrm>
            <a:off x="0" y="587125"/>
            <a:ext cx="9144000" cy="5620028"/>
          </a:xfrm>
          <a:prstGeom prst="rect">
            <a:avLst/>
          </a:prstGeom>
        </p:spPr>
      </p:pic>
      <p:sp>
        <p:nvSpPr>
          <p:cNvPr id="8" name="Rectangle 7"/>
          <p:cNvSpPr/>
          <p:nvPr userDrawn="1"/>
        </p:nvSpPr>
        <p:spPr>
          <a:xfrm>
            <a:off x="4693570" y="0"/>
            <a:ext cx="4439919" cy="6858000"/>
          </a:xfrm>
          <a:prstGeom prst="rect">
            <a:avLst/>
          </a:prstGeom>
          <a:solidFill>
            <a:srgbClr val="E4552D">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5228045" y="621612"/>
            <a:ext cx="3434605" cy="1569660"/>
          </a:xfrm>
          <a:prstGeom prst="rect">
            <a:avLst/>
          </a:prstGeom>
        </p:spPr>
        <p:txBody>
          <a:bodyPr wrap="square">
            <a:spAutoFit/>
          </a:bodyPr>
          <a:lstStyle/>
          <a:p>
            <a:pPr algn="ctr"/>
            <a:r>
              <a:rPr kumimoji="0" lang="en-US" sz="4800" b="0" i="0" u="none" strike="noStrike" kern="1200" cap="none" spc="0" normalizeH="0" baseline="0" noProof="0" dirty="0">
                <a:ln>
                  <a:noFill/>
                </a:ln>
                <a:solidFill>
                  <a:prstClr val="white"/>
                </a:solidFill>
                <a:effectLst/>
                <a:uLnTx/>
                <a:uFillTx/>
                <a:latin typeface="+mj-lt"/>
                <a:ea typeface="+mj-ea"/>
                <a:cs typeface="+mj-cs"/>
              </a:rPr>
              <a:t>University of Mary</a:t>
            </a:r>
            <a:endParaRPr lang="en-US" dirty="0">
              <a:latin typeface="+mj-lt"/>
            </a:endParaRPr>
          </a:p>
        </p:txBody>
      </p:sp>
      <p:pic>
        <p:nvPicPr>
          <p:cNvPr id="10" name="Picture 9" descr="MaryLogo-BLU-Horz-Life-Rvs-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21295" y="5076227"/>
            <a:ext cx="3583016" cy="720171"/>
          </a:xfrm>
          <a:prstGeom prst="rect">
            <a:avLst/>
          </a:prstGeom>
        </p:spPr>
      </p:pic>
      <p:sp>
        <p:nvSpPr>
          <p:cNvPr id="5" name="Content Placeholder 4"/>
          <p:cNvSpPr>
            <a:spLocks noGrp="1"/>
          </p:cNvSpPr>
          <p:nvPr>
            <p:ph sz="quarter" idx="10" hasCustomPrompt="1"/>
          </p:nvPr>
        </p:nvSpPr>
        <p:spPr>
          <a:xfrm>
            <a:off x="5086386" y="2484834"/>
            <a:ext cx="3717925" cy="2444750"/>
          </a:xfrm>
          <a:prstGeom prst="rect">
            <a:avLst/>
          </a:prstGeom>
        </p:spPr>
        <p:txBody>
          <a:bodyPr/>
          <a:lstStyle>
            <a:lvl1pPr>
              <a:defRPr/>
            </a:lvl1pPr>
          </a:lstStyle>
          <a:p>
            <a:pPr lvl="0"/>
            <a:r>
              <a:rPr lang="en-US" dirty="0"/>
              <a:t>Click to add title</a:t>
            </a:r>
          </a:p>
        </p:txBody>
      </p:sp>
    </p:spTree>
    <p:extLst>
      <p:ext uri="{BB962C8B-B14F-4D97-AF65-F5344CB8AC3E}">
        <p14:creationId xmlns:p14="http://schemas.microsoft.com/office/powerpoint/2010/main" val="401235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mparison">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83553"/>
            <a:ext cx="4040188" cy="69895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782512"/>
            <a:ext cx="4040188" cy="413745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094666"/>
            <a:ext cx="4041775" cy="68784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782512"/>
            <a:ext cx="4041775" cy="413745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MaryLogo Horz Life Rvs 2015.eps"/>
          <p:cNvPicPr>
            <a:picLocks noChangeAspect="1"/>
          </p:cNvPicPr>
          <p:nvPr userDrawn="1"/>
        </p:nvPicPr>
        <p:blipFill rotWithShape="1">
          <a:blip r:embed="rId2">
            <a:extLst>
              <a:ext uri="{28A0092B-C50C-407E-A947-70E740481C1C}">
                <a14:useLocalDpi xmlns:a14="http://schemas.microsoft.com/office/drawing/2010/main" val="0"/>
              </a:ext>
            </a:extLst>
          </a:blip>
          <a:srcRect l="72044"/>
          <a:stretch/>
        </p:blipFill>
        <p:spPr>
          <a:xfrm>
            <a:off x="7434294" y="5907753"/>
            <a:ext cx="1542846" cy="1115198"/>
          </a:xfrm>
          <a:prstGeom prst="rect">
            <a:avLst/>
          </a:prstGeom>
        </p:spPr>
      </p:pic>
      <p:pic>
        <p:nvPicPr>
          <p:cNvPr id="9" name="Picture 8" descr="forlife_blue cop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35205" y="5207652"/>
            <a:ext cx="4478476" cy="1470138"/>
          </a:xfrm>
          <a:prstGeom prst="rect">
            <a:avLst/>
          </a:prstGeom>
        </p:spPr>
      </p:pic>
      <p:pic>
        <p:nvPicPr>
          <p:cNvPr id="12" name="Picture 11" descr="MaryLogo blu Horz 2015.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9253" y="5922384"/>
            <a:ext cx="2592171" cy="755406"/>
          </a:xfrm>
          <a:prstGeom prst="rect">
            <a:avLst/>
          </a:prstGeom>
        </p:spPr>
      </p:pic>
      <p:sp>
        <p:nvSpPr>
          <p:cNvPr id="13" name="Rectangle 12"/>
          <p:cNvSpPr/>
          <p:nvPr userDrawn="1"/>
        </p:nvSpPr>
        <p:spPr>
          <a:xfrm>
            <a:off x="0" y="0"/>
            <a:ext cx="9144000" cy="863600"/>
          </a:xfrm>
          <a:prstGeom prst="rect">
            <a:avLst/>
          </a:prstGeom>
          <a:solidFill>
            <a:srgbClr val="D747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423642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89751"/>
            <a:ext cx="4040188" cy="69895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8710"/>
            <a:ext cx="4040188" cy="413745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300864"/>
            <a:ext cx="4041775" cy="68784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8710"/>
            <a:ext cx="4041775" cy="413745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MaryLogo-BLU-HorzRV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0889" y="6312328"/>
            <a:ext cx="1476770" cy="431671"/>
          </a:xfrm>
          <a:prstGeom prst="rect">
            <a:avLst/>
          </a:prstGeom>
        </p:spPr>
      </p:pic>
      <p:pic>
        <p:nvPicPr>
          <p:cNvPr id="11" name="Picture 10" descr="MaryLogo Horz Life Rvs 2015.eps"/>
          <p:cNvPicPr>
            <a:picLocks noChangeAspect="1"/>
          </p:cNvPicPr>
          <p:nvPr userDrawn="1"/>
        </p:nvPicPr>
        <p:blipFill rotWithShape="1">
          <a:blip r:embed="rId3">
            <a:extLst>
              <a:ext uri="{28A0092B-C50C-407E-A947-70E740481C1C}">
                <a14:useLocalDpi xmlns:a14="http://schemas.microsoft.com/office/drawing/2010/main" val="0"/>
              </a:ext>
            </a:extLst>
          </a:blip>
          <a:srcRect l="72044"/>
          <a:stretch/>
        </p:blipFill>
        <p:spPr>
          <a:xfrm>
            <a:off x="7434294" y="5907753"/>
            <a:ext cx="1542846" cy="1115198"/>
          </a:xfrm>
          <a:prstGeom prst="rect">
            <a:avLst/>
          </a:prstGeom>
        </p:spPr>
      </p:pic>
      <p:sp>
        <p:nvSpPr>
          <p:cNvPr id="12" name="Rectangle 11"/>
          <p:cNvSpPr/>
          <p:nvPr userDrawn="1"/>
        </p:nvSpPr>
        <p:spPr>
          <a:xfrm>
            <a:off x="0" y="0"/>
            <a:ext cx="9144000" cy="863600"/>
          </a:xfrm>
          <a:prstGeom prst="rect">
            <a:avLst/>
          </a:prstGeom>
          <a:solidFill>
            <a:srgbClr val="D747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1480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1242"/>
            <a:ext cx="8229600" cy="4572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MaryLogo blu Horz 20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984" y="5995957"/>
            <a:ext cx="2592171" cy="755406"/>
          </a:xfrm>
          <a:prstGeom prst="rect">
            <a:avLst/>
          </a:prstGeom>
        </p:spPr>
      </p:pic>
      <p:sp>
        <p:nvSpPr>
          <p:cNvPr id="8" name="Rectangle 7"/>
          <p:cNvSpPr/>
          <p:nvPr userDrawn="1"/>
        </p:nvSpPr>
        <p:spPr>
          <a:xfrm>
            <a:off x="0" y="0"/>
            <a:ext cx="9144000" cy="863600"/>
          </a:xfrm>
          <a:prstGeom prst="rect">
            <a:avLst/>
          </a:prstGeom>
          <a:solidFill>
            <a:srgbClr val="D747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041349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607"/>
            <a:ext cx="8229600" cy="500155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MaryLogo-BLU-HorzRV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0889" y="6312328"/>
            <a:ext cx="1476770" cy="431671"/>
          </a:xfrm>
          <a:prstGeom prst="rect">
            <a:avLst/>
          </a:prstGeom>
        </p:spPr>
      </p:pic>
      <p:sp>
        <p:nvSpPr>
          <p:cNvPr id="8" name="Rectangle 7"/>
          <p:cNvSpPr/>
          <p:nvPr userDrawn="1"/>
        </p:nvSpPr>
        <p:spPr>
          <a:xfrm>
            <a:off x="0" y="0"/>
            <a:ext cx="9144000" cy="863600"/>
          </a:xfrm>
          <a:prstGeom prst="rect">
            <a:avLst/>
          </a:prstGeom>
          <a:solidFill>
            <a:srgbClr val="D747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663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863600"/>
          </a:xfrm>
          <a:prstGeom prst="rect">
            <a:avLst/>
          </a:prstGeom>
          <a:solidFill>
            <a:srgbClr val="D747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6213229"/>
            <a:ext cx="9143999" cy="661795"/>
          </a:xfrm>
          <a:prstGeom prst="rect">
            <a:avLst/>
          </a:prstGeom>
          <a:solidFill>
            <a:srgbClr val="1438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MaryLogo-BLU-HorzRV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0889" y="6312328"/>
            <a:ext cx="1476770" cy="431671"/>
          </a:xfrm>
          <a:prstGeom prst="rect">
            <a:avLst/>
          </a:prstGeom>
        </p:spPr>
      </p:pic>
      <p:pic>
        <p:nvPicPr>
          <p:cNvPr id="11" name="Picture 10" descr="MaryLogo Horz Life Rvs 2015.eps"/>
          <p:cNvPicPr>
            <a:picLocks noChangeAspect="1"/>
          </p:cNvPicPr>
          <p:nvPr userDrawn="1"/>
        </p:nvPicPr>
        <p:blipFill rotWithShape="1">
          <a:blip r:embed="rId3">
            <a:extLst>
              <a:ext uri="{28A0092B-C50C-407E-A947-70E740481C1C}">
                <a14:useLocalDpi xmlns:a14="http://schemas.microsoft.com/office/drawing/2010/main" val="0"/>
              </a:ext>
            </a:extLst>
          </a:blip>
          <a:srcRect l="72044"/>
          <a:stretch/>
        </p:blipFill>
        <p:spPr>
          <a:xfrm>
            <a:off x="7434294" y="5907753"/>
            <a:ext cx="1542846" cy="1115198"/>
          </a:xfrm>
          <a:prstGeom prst="rect">
            <a:avLst/>
          </a:prstGeom>
        </p:spPr>
      </p:pic>
      <p:sp>
        <p:nvSpPr>
          <p:cNvPr id="35" name="Text Placeholder 34"/>
          <p:cNvSpPr>
            <a:spLocks noGrp="1"/>
          </p:cNvSpPr>
          <p:nvPr>
            <p:ph type="body" sz="quarter" idx="10"/>
          </p:nvPr>
        </p:nvSpPr>
        <p:spPr>
          <a:xfrm>
            <a:off x="766763" y="1230313"/>
            <a:ext cx="7610475" cy="44973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779711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88938" y="1187450"/>
            <a:ext cx="4110037" cy="47196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1"/>
          </p:nvPr>
        </p:nvSpPr>
        <p:spPr>
          <a:xfrm>
            <a:off x="4667250" y="1187450"/>
            <a:ext cx="4192588" cy="47196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MaryLogo-BLU-Horz-Life-Rvs-20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938" y="6005335"/>
            <a:ext cx="3583016" cy="720171"/>
          </a:xfrm>
          <a:prstGeom prst="rect">
            <a:avLst/>
          </a:prstGeom>
        </p:spPr>
      </p:pic>
      <p:sp>
        <p:nvSpPr>
          <p:cNvPr id="13" name="Rectangle 12"/>
          <p:cNvSpPr/>
          <p:nvPr userDrawn="1"/>
        </p:nvSpPr>
        <p:spPr>
          <a:xfrm>
            <a:off x="0" y="0"/>
            <a:ext cx="9144000" cy="863600"/>
          </a:xfrm>
          <a:prstGeom prst="rect">
            <a:avLst/>
          </a:prstGeom>
          <a:solidFill>
            <a:srgbClr val="D747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485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863600"/>
          </a:xfrm>
          <a:prstGeom prst="rect">
            <a:avLst/>
          </a:prstGeom>
          <a:solidFill>
            <a:srgbClr val="D747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5907089"/>
            <a:ext cx="9143999" cy="967936"/>
          </a:xfrm>
          <a:prstGeom prst="rect">
            <a:avLst/>
          </a:prstGeom>
          <a:solidFill>
            <a:srgbClr val="1438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88938" y="1187450"/>
            <a:ext cx="4110037" cy="466836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1"/>
          </p:nvPr>
        </p:nvSpPr>
        <p:spPr>
          <a:xfrm>
            <a:off x="4667250" y="1187450"/>
            <a:ext cx="4192588" cy="46683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MaryLogo-BLU-Horz-Life-Rvs-20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938" y="6005335"/>
            <a:ext cx="3583016" cy="720171"/>
          </a:xfrm>
          <a:prstGeom prst="rect">
            <a:avLst/>
          </a:prstGeom>
        </p:spPr>
      </p:pic>
    </p:spTree>
    <p:extLst>
      <p:ext uri="{BB962C8B-B14F-4D97-AF65-F5344CB8AC3E}">
        <p14:creationId xmlns:p14="http://schemas.microsoft.com/office/powerpoint/2010/main" val="33885876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E203A"/>
            </a:gs>
            <a:gs pos="0">
              <a:srgbClr val="143968"/>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9941850"/>
      </p:ext>
    </p:extLst>
  </p:cSld>
  <p:clrMap bg1="dk1" tx1="lt1" bg2="dk2" tx2="lt2" accent1="accent1" accent2="accent2" accent3="accent3" accent4="accent4" accent5="accent5" accent6="accent6" hlink="hlink" folHlink="folHlink"/>
  <p:sldLayoutIdLst>
    <p:sldLayoutId id="2147483703" r:id="rId1"/>
    <p:sldLayoutId id="2147483710" r:id="rId2"/>
    <p:sldLayoutId id="2147483701" r:id="rId3"/>
    <p:sldLayoutId id="2147483709" r:id="rId4"/>
    <p:sldLayoutId id="2147483698" r:id="rId5"/>
    <p:sldLayoutId id="2147483697" r:id="rId6"/>
    <p:sldLayoutId id="2147483711" r:id="rId7"/>
    <p:sldLayoutId id="2147483706" r:id="rId8"/>
  </p:sldLayoutIdLst>
  <p:txStyles>
    <p:titleStyle>
      <a:lvl1pPr algn="ctr" defTabSz="457200" rtl="0" eaLnBrk="1" latinLnBrk="0" hangingPunct="1">
        <a:spcBef>
          <a:spcPct val="0"/>
        </a:spcBef>
        <a:buNone/>
        <a:defRPr sz="4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815840" y="2174240"/>
            <a:ext cx="3988471" cy="2755344"/>
          </a:xfrm>
        </p:spPr>
        <p:txBody>
          <a:bodyPr/>
          <a:lstStyle/>
          <a:p>
            <a:pPr marL="0" indent="0" algn="ctr">
              <a:buNone/>
            </a:pPr>
            <a:r>
              <a:rPr lang="en-US" sz="2800" dirty="0"/>
              <a:t>Debate as a Teaching Strategy: Appreciating Opposition</a:t>
            </a:r>
          </a:p>
          <a:p>
            <a:pPr marL="0" indent="0" algn="ctr">
              <a:buNone/>
            </a:pPr>
            <a:endParaRPr lang="en-US" sz="2800" dirty="0"/>
          </a:p>
          <a:p>
            <a:pPr marL="0" indent="0" algn="ctr">
              <a:buNone/>
            </a:pPr>
            <a:r>
              <a:rPr lang="en-US" sz="2400" dirty="0"/>
              <a:t>Katie Mathern, RN, BSN, PCCN</a:t>
            </a:r>
          </a:p>
          <a:p>
            <a:pPr marL="0" indent="0" algn="ctr">
              <a:buNone/>
            </a:pPr>
            <a:r>
              <a:rPr lang="en-US" sz="2400" dirty="0"/>
              <a:t>February 11</a:t>
            </a:r>
            <a:r>
              <a:rPr lang="en-US" sz="2400" baseline="30000" dirty="0"/>
              <a:t>th</a:t>
            </a:r>
            <a:r>
              <a:rPr lang="en-US" sz="2400" dirty="0"/>
              <a:t>, 2019</a:t>
            </a:r>
          </a:p>
        </p:txBody>
      </p:sp>
    </p:spTree>
    <p:extLst>
      <p:ext uri="{BB962C8B-B14F-4D97-AF65-F5344CB8AC3E}">
        <p14:creationId xmlns:p14="http://schemas.microsoft.com/office/powerpoint/2010/main" val="1732672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145F68-05EA-4574-8E1C-89BF0FF39F6D}"/>
              </a:ext>
            </a:extLst>
          </p:cNvPr>
          <p:cNvSpPr>
            <a:spLocks noGrp="1"/>
          </p:cNvSpPr>
          <p:nvPr>
            <p:ph idx="1"/>
          </p:nvPr>
        </p:nvSpPr>
        <p:spPr>
          <a:xfrm>
            <a:off x="150471" y="891251"/>
            <a:ext cx="8692587" cy="5234913"/>
          </a:xfrm>
        </p:spPr>
        <p:txBody>
          <a:bodyPr/>
          <a:lstStyle/>
          <a:p>
            <a:pPr marL="0" indent="0" algn="ctr">
              <a:buNone/>
            </a:pPr>
            <a:r>
              <a:rPr lang="en-US" b="1" u="sng" dirty="0"/>
              <a:t>DNR in the OR: Who Decides When to Save a Life?</a:t>
            </a:r>
            <a:endParaRPr lang="en-US" dirty="0"/>
          </a:p>
          <a:p>
            <a:pPr marL="0" indent="0">
              <a:buNone/>
            </a:pPr>
            <a:endParaRPr lang="en-US" sz="2400" dirty="0"/>
          </a:p>
          <a:p>
            <a:pPr marL="0" indent="0">
              <a:buNone/>
            </a:pPr>
            <a:r>
              <a:rPr lang="en-US" sz="2800" dirty="0"/>
              <a:t>Ground Rules:</a:t>
            </a:r>
          </a:p>
          <a:p>
            <a:pPr>
              <a:buFont typeface="Wingdings" panose="05000000000000000000" pitchFamily="2" charset="2"/>
              <a:buChar char="ü"/>
            </a:pPr>
            <a:r>
              <a:rPr lang="en-US" sz="2800" dirty="0"/>
              <a:t>No discussion outside of arguments, cross examination, or audience discussion</a:t>
            </a:r>
          </a:p>
          <a:p>
            <a:pPr>
              <a:buFont typeface="Wingdings" panose="05000000000000000000" pitchFamily="2" charset="2"/>
              <a:buChar char="ü"/>
            </a:pPr>
            <a:r>
              <a:rPr lang="en-US" sz="2800" dirty="0"/>
              <a:t>All discussion will remain respectful</a:t>
            </a:r>
          </a:p>
          <a:p>
            <a:pPr>
              <a:buFont typeface="Wingdings" panose="05000000000000000000" pitchFamily="2" charset="2"/>
              <a:buChar char="ü"/>
            </a:pPr>
            <a:r>
              <a:rPr lang="en-US" sz="2800" dirty="0"/>
              <a:t>The facilitator will intervene as necessary in the case of unprofessional attitudes or behaviors</a:t>
            </a:r>
          </a:p>
          <a:p>
            <a:pPr>
              <a:buFont typeface="Wingdings" panose="05000000000000000000" pitchFamily="2" charset="2"/>
              <a:buChar char="ü"/>
            </a:pPr>
            <a:endParaRPr lang="en-US" sz="2000" dirty="0"/>
          </a:p>
          <a:p>
            <a:pPr marL="514350" indent="-514350">
              <a:buFont typeface="+mj-lt"/>
              <a:buAutoNum type="arabicPeriod"/>
            </a:pPr>
            <a:endParaRPr lang="en-US" dirty="0"/>
          </a:p>
        </p:txBody>
      </p:sp>
    </p:spTree>
    <p:extLst>
      <p:ext uri="{BB962C8B-B14F-4D97-AF65-F5344CB8AC3E}">
        <p14:creationId xmlns:p14="http://schemas.microsoft.com/office/powerpoint/2010/main" val="3917077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145F68-05EA-4574-8E1C-89BF0FF39F6D}"/>
              </a:ext>
            </a:extLst>
          </p:cNvPr>
          <p:cNvSpPr>
            <a:spLocks noGrp="1"/>
          </p:cNvSpPr>
          <p:nvPr>
            <p:ph idx="1"/>
          </p:nvPr>
        </p:nvSpPr>
        <p:spPr>
          <a:xfrm>
            <a:off x="150471" y="891251"/>
            <a:ext cx="8692587" cy="5234913"/>
          </a:xfrm>
        </p:spPr>
        <p:txBody>
          <a:bodyPr/>
          <a:lstStyle/>
          <a:p>
            <a:pPr marL="0" indent="0" algn="ctr">
              <a:buNone/>
            </a:pPr>
            <a:r>
              <a:rPr lang="en-US" sz="2400" b="1" u="sng" dirty="0"/>
              <a:t>DNR in the OR: Who Decides When to Save a Life?</a:t>
            </a:r>
            <a:endParaRPr lang="en-US" sz="2400" dirty="0"/>
          </a:p>
          <a:p>
            <a:pPr marL="0" indent="0">
              <a:buNone/>
            </a:pPr>
            <a:r>
              <a:rPr lang="en-US" sz="2400" dirty="0"/>
              <a:t>Directions:</a:t>
            </a:r>
          </a:p>
          <a:p>
            <a:pPr marL="514350" indent="-514350">
              <a:buFont typeface="+mj-lt"/>
              <a:buAutoNum type="arabicPeriod"/>
            </a:pPr>
            <a:r>
              <a:rPr lang="en-US" sz="2000" dirty="0"/>
              <a:t>Participants will be assigned an affirmative or negative viewpoint and have 1 minute each to impart their viewpoint to the audience, affirmative position first.</a:t>
            </a:r>
          </a:p>
          <a:p>
            <a:pPr marL="514350" indent="-514350">
              <a:buFont typeface="+mj-lt"/>
              <a:buAutoNum type="arabicPeriod"/>
            </a:pPr>
            <a:r>
              <a:rPr lang="en-US" sz="2000" dirty="0"/>
              <a:t>Participants will have a 30 second rebuttal to cross the opposing viewpoints, affirmative first.</a:t>
            </a:r>
          </a:p>
          <a:p>
            <a:pPr marL="514350" indent="-514350">
              <a:buFont typeface="+mj-lt"/>
              <a:buAutoNum type="arabicPeriod"/>
            </a:pPr>
            <a:r>
              <a:rPr lang="en-US" sz="2000" dirty="0"/>
              <a:t>Participants then have 30 seconds in closing arguments, negative first.</a:t>
            </a:r>
          </a:p>
          <a:p>
            <a:pPr marL="514350" indent="-514350">
              <a:buFont typeface="+mj-lt"/>
              <a:buAutoNum type="arabicPeriod"/>
            </a:pPr>
            <a:r>
              <a:rPr lang="en-US" sz="2000" dirty="0"/>
              <a:t>Audience members will have 1 minute to engage in discussion and offer viewpoints.</a:t>
            </a:r>
          </a:p>
          <a:p>
            <a:pPr marL="514350" indent="-514350">
              <a:buFont typeface="+mj-lt"/>
              <a:buAutoNum type="arabicPeriod"/>
            </a:pPr>
            <a:r>
              <a:rPr lang="en-US" sz="2000" dirty="0"/>
              <a:t>Reflection. Each person in attendance will perform a quick self-reflection on how the debate strengthened previous knowledge about the subject and which position they were persuaded to take based on the debate presentation and personal values.</a:t>
            </a:r>
          </a:p>
          <a:p>
            <a:pPr marL="514350" indent="-514350">
              <a:buFont typeface="+mj-lt"/>
              <a:buAutoNum type="arabicPeriod"/>
            </a:pPr>
            <a:endParaRPr lang="en-US" dirty="0"/>
          </a:p>
        </p:txBody>
      </p:sp>
    </p:spTree>
    <p:extLst>
      <p:ext uri="{BB962C8B-B14F-4D97-AF65-F5344CB8AC3E}">
        <p14:creationId xmlns:p14="http://schemas.microsoft.com/office/powerpoint/2010/main" val="4287274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008701-3E61-4493-ACFB-0D2BFF914891}"/>
              </a:ext>
            </a:extLst>
          </p:cNvPr>
          <p:cNvSpPr>
            <a:spLocks noGrp="1"/>
          </p:cNvSpPr>
          <p:nvPr>
            <p:ph type="body" idx="1"/>
          </p:nvPr>
        </p:nvSpPr>
        <p:spPr>
          <a:xfrm>
            <a:off x="457200" y="1032421"/>
            <a:ext cx="4040188" cy="698959"/>
          </a:xfrm>
        </p:spPr>
        <p:txBody>
          <a:bodyPr/>
          <a:lstStyle/>
          <a:p>
            <a:r>
              <a:rPr lang="en-US" sz="3200" dirty="0"/>
              <a:t>Affirmative Viewpoint</a:t>
            </a:r>
          </a:p>
        </p:txBody>
      </p:sp>
      <p:sp>
        <p:nvSpPr>
          <p:cNvPr id="4" name="Content Placeholder 3">
            <a:extLst>
              <a:ext uri="{FF2B5EF4-FFF2-40B4-BE49-F238E27FC236}">
                <a16:creationId xmlns:a16="http://schemas.microsoft.com/office/drawing/2014/main" id="{A4069A22-ECF3-4ABC-89C4-E1487F1424C3}"/>
              </a:ext>
            </a:extLst>
          </p:cNvPr>
          <p:cNvSpPr>
            <a:spLocks noGrp="1"/>
          </p:cNvSpPr>
          <p:nvPr>
            <p:ph sz="half" idx="2"/>
          </p:nvPr>
        </p:nvSpPr>
        <p:spPr>
          <a:xfrm>
            <a:off x="457200" y="1892968"/>
            <a:ext cx="8045116" cy="4393330"/>
          </a:xfrm>
        </p:spPr>
        <p:txBody>
          <a:bodyPr/>
          <a:lstStyle/>
          <a:p>
            <a:r>
              <a:rPr lang="en-US" sz="3200" dirty="0"/>
              <a:t>DNR should be suspended during surgery for full resuscitation measures</a:t>
            </a:r>
          </a:p>
          <a:p>
            <a:pPr lvl="1"/>
            <a:r>
              <a:rPr lang="en-US" sz="2800" dirty="0"/>
              <a:t>Anesthesia can impair breathing patterns and cause cardiac dysrhythmias that can be reversed with drugs and measures that are not deemed extraordinary in the OR setting.</a:t>
            </a:r>
          </a:p>
          <a:p>
            <a:pPr lvl="1"/>
            <a:r>
              <a:rPr lang="en-US" sz="2800" dirty="0"/>
              <a:t>Patients may not understand the risks and treatment options</a:t>
            </a:r>
          </a:p>
        </p:txBody>
      </p:sp>
    </p:spTree>
    <p:extLst>
      <p:ext uri="{BB962C8B-B14F-4D97-AF65-F5344CB8AC3E}">
        <p14:creationId xmlns:p14="http://schemas.microsoft.com/office/powerpoint/2010/main" val="1959529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0E0619F-7121-41A5-8A99-8869369C25E1}"/>
              </a:ext>
            </a:extLst>
          </p:cNvPr>
          <p:cNvSpPr>
            <a:spLocks noGrp="1"/>
          </p:cNvSpPr>
          <p:nvPr>
            <p:ph type="body" sz="quarter" idx="3"/>
          </p:nvPr>
        </p:nvSpPr>
        <p:spPr>
          <a:xfrm>
            <a:off x="481263" y="1044987"/>
            <a:ext cx="8205537" cy="687846"/>
          </a:xfrm>
        </p:spPr>
        <p:txBody>
          <a:bodyPr/>
          <a:lstStyle/>
          <a:p>
            <a:r>
              <a:rPr lang="en-US" sz="3200" dirty="0"/>
              <a:t>Negative Viewpoint</a:t>
            </a:r>
          </a:p>
        </p:txBody>
      </p:sp>
      <p:sp>
        <p:nvSpPr>
          <p:cNvPr id="6" name="Content Placeholder 5">
            <a:extLst>
              <a:ext uri="{FF2B5EF4-FFF2-40B4-BE49-F238E27FC236}">
                <a16:creationId xmlns:a16="http://schemas.microsoft.com/office/drawing/2014/main" id="{9BD6433B-8CE3-4483-8F75-4F3343552577}"/>
              </a:ext>
            </a:extLst>
          </p:cNvPr>
          <p:cNvSpPr>
            <a:spLocks noGrp="1"/>
          </p:cNvSpPr>
          <p:nvPr>
            <p:ph sz="quarter" idx="4"/>
          </p:nvPr>
        </p:nvSpPr>
        <p:spPr>
          <a:xfrm>
            <a:off x="481263" y="1892968"/>
            <a:ext cx="8205537" cy="4233195"/>
          </a:xfrm>
        </p:spPr>
        <p:txBody>
          <a:bodyPr/>
          <a:lstStyle/>
          <a:p>
            <a:r>
              <a:rPr lang="en-US" sz="3200" dirty="0"/>
              <a:t>DNR should not be suspended in the OR.</a:t>
            </a:r>
          </a:p>
          <a:p>
            <a:pPr lvl="1"/>
            <a:r>
              <a:rPr lang="en-US" sz="2800" dirty="0"/>
              <a:t>Patient autonomy</a:t>
            </a:r>
          </a:p>
          <a:p>
            <a:pPr lvl="1"/>
            <a:r>
              <a:rPr lang="en-US" sz="2800" dirty="0"/>
              <a:t>Patient’s right to self-determination</a:t>
            </a:r>
          </a:p>
          <a:p>
            <a:pPr lvl="1"/>
            <a:r>
              <a:rPr lang="en-US" sz="2800" dirty="0"/>
              <a:t>Advance Directives should be followed as they are made in sound mind and are legal precedents for healthcare providers to follow</a:t>
            </a:r>
          </a:p>
        </p:txBody>
      </p:sp>
    </p:spTree>
    <p:extLst>
      <p:ext uri="{BB962C8B-B14F-4D97-AF65-F5344CB8AC3E}">
        <p14:creationId xmlns:p14="http://schemas.microsoft.com/office/powerpoint/2010/main" val="3588157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0E0619F-7121-41A5-8A99-8869369C25E1}"/>
              </a:ext>
            </a:extLst>
          </p:cNvPr>
          <p:cNvSpPr>
            <a:spLocks noGrp="1"/>
          </p:cNvSpPr>
          <p:nvPr>
            <p:ph type="body" sz="quarter" idx="3"/>
          </p:nvPr>
        </p:nvSpPr>
        <p:spPr>
          <a:xfrm>
            <a:off x="481263" y="1044987"/>
            <a:ext cx="8205537" cy="687846"/>
          </a:xfrm>
        </p:spPr>
        <p:txBody>
          <a:bodyPr/>
          <a:lstStyle/>
          <a:p>
            <a:r>
              <a:rPr lang="en-US" sz="3200" dirty="0"/>
              <a:t>Reflection</a:t>
            </a:r>
          </a:p>
        </p:txBody>
      </p:sp>
      <p:sp>
        <p:nvSpPr>
          <p:cNvPr id="6" name="Content Placeholder 5">
            <a:extLst>
              <a:ext uri="{FF2B5EF4-FFF2-40B4-BE49-F238E27FC236}">
                <a16:creationId xmlns:a16="http://schemas.microsoft.com/office/drawing/2014/main" id="{9BD6433B-8CE3-4483-8F75-4F3343552577}"/>
              </a:ext>
            </a:extLst>
          </p:cNvPr>
          <p:cNvSpPr>
            <a:spLocks noGrp="1"/>
          </p:cNvSpPr>
          <p:nvPr>
            <p:ph sz="quarter" idx="4"/>
          </p:nvPr>
        </p:nvSpPr>
        <p:spPr>
          <a:xfrm>
            <a:off x="481263" y="1892968"/>
            <a:ext cx="8205537" cy="4233195"/>
          </a:xfrm>
        </p:spPr>
        <p:txBody>
          <a:bodyPr/>
          <a:lstStyle/>
          <a:p>
            <a:r>
              <a:rPr lang="en-US" sz="3200" dirty="0"/>
              <a:t>Who won the debate?</a:t>
            </a:r>
          </a:p>
          <a:p>
            <a:r>
              <a:rPr lang="en-US" sz="3200" dirty="0"/>
              <a:t>Why?</a:t>
            </a:r>
          </a:p>
          <a:p>
            <a:r>
              <a:rPr lang="en-US" sz="3200" dirty="0"/>
              <a:t>What went well?</a:t>
            </a:r>
          </a:p>
          <a:p>
            <a:r>
              <a:rPr lang="en-US" sz="3200" dirty="0"/>
              <a:t>What could have gone better?</a:t>
            </a:r>
          </a:p>
          <a:p>
            <a:r>
              <a:rPr lang="en-US" sz="3200" dirty="0"/>
              <a:t>Is this topic important in healthcare and could you give an educated opinion after this debate?</a:t>
            </a:r>
            <a:endParaRPr lang="en-US" sz="2800" dirty="0"/>
          </a:p>
        </p:txBody>
      </p:sp>
    </p:spTree>
    <p:extLst>
      <p:ext uri="{BB962C8B-B14F-4D97-AF65-F5344CB8AC3E}">
        <p14:creationId xmlns:p14="http://schemas.microsoft.com/office/powerpoint/2010/main" val="3908620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F4641E-A5DF-4D35-B959-960A20B4F54A}"/>
              </a:ext>
            </a:extLst>
          </p:cNvPr>
          <p:cNvSpPr>
            <a:spLocks noGrp="1"/>
          </p:cNvSpPr>
          <p:nvPr>
            <p:ph idx="1"/>
          </p:nvPr>
        </p:nvSpPr>
        <p:spPr>
          <a:xfrm>
            <a:off x="457200" y="962527"/>
            <a:ext cx="8229600" cy="5163638"/>
          </a:xfrm>
        </p:spPr>
        <p:txBody>
          <a:bodyPr/>
          <a:lstStyle/>
          <a:p>
            <a:pPr marL="0" indent="0" algn="ctr">
              <a:buNone/>
            </a:pPr>
            <a:r>
              <a:rPr lang="en-US" sz="2400" dirty="0"/>
              <a:t>Post-Test</a:t>
            </a:r>
          </a:p>
          <a:p>
            <a:pPr marL="514350" indent="-514350">
              <a:buFont typeface="+mj-lt"/>
              <a:buAutoNum type="arabicPeriod"/>
            </a:pPr>
            <a:r>
              <a:rPr lang="en-US" sz="2400" dirty="0"/>
              <a:t>What are three QSEN competencies supported by debate?</a:t>
            </a:r>
          </a:p>
          <a:p>
            <a:pPr marL="514350" indent="-514350">
              <a:buFont typeface="+mj-lt"/>
              <a:buAutoNum type="arabicPeriod"/>
            </a:pPr>
            <a:r>
              <a:rPr lang="en-US" sz="2400" dirty="0"/>
              <a:t>How does debate support the psychomotor domain of learning?</a:t>
            </a:r>
          </a:p>
          <a:p>
            <a:pPr marL="514350" indent="-514350">
              <a:buFont typeface="+mj-lt"/>
              <a:buAutoNum type="arabicPeriod"/>
            </a:pPr>
            <a:r>
              <a:rPr lang="en-US" sz="2400" dirty="0"/>
              <a:t>True or False.  By forming an opinion from analyzing the research and listening to opposing views, the learner is engaged in the affective domain of learning.</a:t>
            </a:r>
          </a:p>
          <a:p>
            <a:pPr marL="514350" indent="-514350">
              <a:buFont typeface="+mj-lt"/>
              <a:buAutoNum type="arabicPeriod"/>
            </a:pPr>
            <a:r>
              <a:rPr lang="en-US" sz="2400" dirty="0"/>
              <a:t>True or False. Debate is a good innovative teaching strategy because there is always a clear right and wrong answer.</a:t>
            </a:r>
          </a:p>
          <a:p>
            <a:pPr marL="514350" indent="-514350">
              <a:buFont typeface="+mj-lt"/>
              <a:buAutoNum type="arabicPeriod"/>
            </a:pPr>
            <a:r>
              <a:rPr lang="en-US" sz="2400" dirty="0"/>
              <a:t>True or False. Abortion is a great debate topic for </a:t>
            </a:r>
            <a:r>
              <a:rPr lang="en-US" sz="2400" dirty="0" err="1"/>
              <a:t>undebecause</a:t>
            </a:r>
            <a:r>
              <a:rPr lang="en-US" sz="2400" dirty="0"/>
              <a:t> it is controversial and a well-known topic.</a:t>
            </a:r>
          </a:p>
          <a:p>
            <a:pPr marL="514350" indent="-514350">
              <a:buFont typeface="+mj-lt"/>
              <a:buAutoNum type="arabicPeriod"/>
            </a:pPr>
            <a:r>
              <a:rPr lang="en-US" sz="2400" dirty="0"/>
              <a:t>Name two relevant healthcare issues that may be suited for debate in the classroom</a:t>
            </a:r>
          </a:p>
        </p:txBody>
      </p:sp>
    </p:spTree>
    <p:extLst>
      <p:ext uri="{BB962C8B-B14F-4D97-AF65-F5344CB8AC3E}">
        <p14:creationId xmlns:p14="http://schemas.microsoft.com/office/powerpoint/2010/main" val="3662249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2825"/>
            <a:ext cx="8229600" cy="5223339"/>
          </a:xfrm>
        </p:spPr>
        <p:txBody>
          <a:bodyPr/>
          <a:lstStyle/>
          <a:p>
            <a:pPr marL="0" indent="0" algn="ctr">
              <a:buNone/>
            </a:pPr>
            <a:r>
              <a:rPr lang="en-US" sz="1800" dirty="0"/>
              <a:t>References</a:t>
            </a:r>
            <a:endParaRPr lang="en-US" dirty="0"/>
          </a:p>
          <a:p>
            <a:pPr marL="514350" indent="-514350">
              <a:lnSpc>
                <a:spcPct val="200000"/>
              </a:lnSpc>
              <a:buFont typeface="+mj-lt"/>
              <a:buAutoNum type="arabicPeriod"/>
            </a:pPr>
            <a:r>
              <a:rPr lang="en-US" sz="1600" dirty="0"/>
              <a:t>Bastable, S.B. (2019). </a:t>
            </a:r>
            <a:r>
              <a:rPr lang="en-US" sz="1600" i="1" dirty="0"/>
              <a:t>Nurse as educator: Principles of teaching and learning for nursing practice</a:t>
            </a:r>
            <a:r>
              <a:rPr lang="en-US" sz="1600" dirty="0"/>
              <a:t> (5</a:t>
            </a:r>
            <a:r>
              <a:rPr lang="en-US" sz="1600" baseline="30000" dirty="0"/>
              <a:t>th</a:t>
            </a:r>
            <a:r>
              <a:rPr lang="en-US" sz="1600" dirty="0"/>
              <a:t> ed.) Burlington, MA: Jones &amp; Bartlett Learning</a:t>
            </a:r>
          </a:p>
          <a:p>
            <a:pPr marL="514350" indent="-514350">
              <a:lnSpc>
                <a:spcPct val="200000"/>
              </a:lnSpc>
              <a:buFont typeface="+mj-lt"/>
              <a:buAutoNum type="arabicPeriod"/>
            </a:pPr>
            <a:r>
              <a:rPr lang="en-US" sz="1600" dirty="0"/>
              <a:t>Bradshaw, M.J., Hultquist, B.L. (2018). </a:t>
            </a:r>
            <a:r>
              <a:rPr lang="en-US" sz="1600" i="1" dirty="0"/>
              <a:t>Innovative teaching strategies in nursing and related health professions </a:t>
            </a:r>
            <a:r>
              <a:rPr lang="en-US" sz="1600" dirty="0"/>
              <a:t>(7</a:t>
            </a:r>
            <a:r>
              <a:rPr lang="en-US" sz="1600" baseline="30000" dirty="0"/>
              <a:t>th</a:t>
            </a:r>
            <a:r>
              <a:rPr lang="en-US" sz="1600" dirty="0"/>
              <a:t> ed.). Burlington, MA: Jones &amp; Bartlett Learning</a:t>
            </a:r>
          </a:p>
          <a:p>
            <a:pPr marL="514350" indent="-514350">
              <a:lnSpc>
                <a:spcPct val="200000"/>
              </a:lnSpc>
              <a:buFont typeface="+mj-lt"/>
              <a:buAutoNum type="arabicPeriod"/>
            </a:pPr>
            <a:r>
              <a:rPr lang="en-US" sz="1600" dirty="0" err="1"/>
              <a:t>EducationWorld</a:t>
            </a:r>
            <a:r>
              <a:rPr lang="en-US" sz="1600" dirty="0"/>
              <a:t> (2019). Debates in the classroom.  Retrieved from https://www.educationworld.com/a_curr/strategy/strategy012.shtml </a:t>
            </a:r>
          </a:p>
          <a:p>
            <a:pPr marL="514350" indent="-514350">
              <a:lnSpc>
                <a:spcPct val="200000"/>
              </a:lnSpc>
              <a:buFont typeface="+mj-lt"/>
              <a:buAutoNum type="arabicPeriod"/>
            </a:pPr>
            <a:r>
              <a:rPr lang="en-US" sz="1600" dirty="0" err="1"/>
              <a:t>Hartin</a:t>
            </a:r>
            <a:r>
              <a:rPr lang="en-US" sz="1600" dirty="0"/>
              <a:t>, P., Birks, M., Bodak, M., Woods, C., &amp; </a:t>
            </a:r>
            <a:r>
              <a:rPr lang="en-US" sz="1600" dirty="0" err="1"/>
              <a:t>Hitchins</a:t>
            </a:r>
            <a:r>
              <a:rPr lang="en-US" sz="1600" dirty="0"/>
              <a:t>, M., (2017). A debate about the merits of debate in nurse education. </a:t>
            </a:r>
            <a:r>
              <a:rPr lang="en-US" sz="1600" i="1" dirty="0"/>
              <a:t>Nurse Education in Practice, 26</a:t>
            </a:r>
            <a:r>
              <a:rPr lang="en-US" sz="1600" dirty="0"/>
              <a:t>, 118-120.</a:t>
            </a:r>
          </a:p>
          <a:p>
            <a:pPr marL="514350" indent="-514350">
              <a:lnSpc>
                <a:spcPct val="200000"/>
              </a:lnSpc>
              <a:buFont typeface="+mj-lt"/>
              <a:buAutoNum type="arabicPeriod"/>
            </a:pPr>
            <a:r>
              <a:rPr lang="en-US" sz="1600" dirty="0"/>
              <a:t>QSEN. (2019). </a:t>
            </a:r>
            <a:r>
              <a:rPr lang="en-US" sz="1600" i="1" dirty="0"/>
              <a:t>QSEN Competencies. Retrieved from http://qsen.org/competencies/pre-licensure-ksas</a:t>
            </a:r>
            <a:endParaRPr lang="en-US" sz="1600" dirty="0"/>
          </a:p>
        </p:txBody>
      </p:sp>
    </p:spTree>
    <p:extLst>
      <p:ext uri="{BB962C8B-B14F-4D97-AF65-F5344CB8AC3E}">
        <p14:creationId xmlns:p14="http://schemas.microsoft.com/office/powerpoint/2010/main" val="1684115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8937" y="1765299"/>
            <a:ext cx="4110037" cy="3563938"/>
          </a:xfrm>
        </p:spPr>
        <p:txBody>
          <a:bodyPr/>
          <a:lstStyle/>
          <a:p>
            <a:pPr marL="0" indent="0">
              <a:buNone/>
            </a:pPr>
            <a:r>
              <a:rPr lang="en-US" dirty="0"/>
              <a:t>Debate is not about being argumentative, it is about </a:t>
            </a:r>
            <a:r>
              <a:rPr lang="en-US" i="1" dirty="0"/>
              <a:t>discussing</a:t>
            </a:r>
            <a:r>
              <a:rPr lang="en-US" dirty="0"/>
              <a:t> an issue from opposing positions or arguments (Bradshaw &amp; Hultquist, 2017). </a:t>
            </a:r>
          </a:p>
        </p:txBody>
      </p:sp>
      <p:pic>
        <p:nvPicPr>
          <p:cNvPr id="5" name="Content Placeholder 4">
            <a:extLst>
              <a:ext uri="{FF2B5EF4-FFF2-40B4-BE49-F238E27FC236}">
                <a16:creationId xmlns:a16="http://schemas.microsoft.com/office/drawing/2014/main" id="{DE03F9E1-D6B6-460B-BF2D-4AFF821AD5D1}"/>
              </a:ext>
            </a:extLst>
          </p:cNvPr>
          <p:cNvPicPr>
            <a:picLocks noGrp="1" noChangeAspect="1"/>
          </p:cNvPicPr>
          <p:nvPr>
            <p:ph sz="quarter" idx="11"/>
          </p:nvPr>
        </p:nvPicPr>
        <p:blipFill>
          <a:blip r:embed="rId3"/>
          <a:stretch>
            <a:fillRect/>
          </a:stretch>
        </p:blipFill>
        <p:spPr>
          <a:xfrm>
            <a:off x="4793617" y="1499473"/>
            <a:ext cx="3842628" cy="4095591"/>
          </a:xfrm>
        </p:spPr>
      </p:pic>
      <p:sp>
        <p:nvSpPr>
          <p:cNvPr id="6" name="TextBox 5">
            <a:extLst>
              <a:ext uri="{FF2B5EF4-FFF2-40B4-BE49-F238E27FC236}">
                <a16:creationId xmlns:a16="http://schemas.microsoft.com/office/drawing/2014/main" id="{5049E9D9-87BA-4D09-B9B7-D7AB9109D7D2}"/>
              </a:ext>
            </a:extLst>
          </p:cNvPr>
          <p:cNvSpPr txBox="1"/>
          <p:nvPr/>
        </p:nvSpPr>
        <p:spPr>
          <a:xfrm>
            <a:off x="6400800" y="5806440"/>
            <a:ext cx="1954530" cy="369332"/>
          </a:xfrm>
          <a:prstGeom prst="rect">
            <a:avLst/>
          </a:prstGeom>
          <a:noFill/>
        </p:spPr>
        <p:txBody>
          <a:bodyPr wrap="square" rtlCol="0">
            <a:spAutoFit/>
          </a:bodyPr>
          <a:lstStyle/>
          <a:p>
            <a:r>
              <a:rPr lang="en-US" dirty="0" err="1"/>
              <a:t>Pixabay</a:t>
            </a:r>
            <a:r>
              <a:rPr lang="en-US" dirty="0"/>
              <a:t>, 2019</a:t>
            </a:r>
          </a:p>
        </p:txBody>
      </p:sp>
    </p:spTree>
    <p:extLst>
      <p:ext uri="{BB962C8B-B14F-4D97-AF65-F5344CB8AC3E}">
        <p14:creationId xmlns:p14="http://schemas.microsoft.com/office/powerpoint/2010/main" val="717887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b="1" u="sng" dirty="0"/>
              <a:t>Broad Outcome</a:t>
            </a:r>
          </a:p>
          <a:p>
            <a:pPr marL="0" indent="0" algn="ctr">
              <a:buNone/>
            </a:pPr>
            <a:endParaRPr lang="en-US" dirty="0"/>
          </a:p>
          <a:p>
            <a:pPr marL="0" indent="0" algn="ctr">
              <a:buNone/>
            </a:pPr>
            <a:r>
              <a:rPr lang="en-US" dirty="0"/>
              <a:t>At the end of the 20 minute oral presentation, the learner will be able to discuss the advantages of using debate as a teaching strategy and reflect upon topics which will enhance learning in the classroom setting.</a:t>
            </a:r>
          </a:p>
        </p:txBody>
      </p:sp>
    </p:spTree>
    <p:extLst>
      <p:ext uri="{BB962C8B-B14F-4D97-AF65-F5344CB8AC3E}">
        <p14:creationId xmlns:p14="http://schemas.microsoft.com/office/powerpoint/2010/main" val="224985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b="1" u="sng" dirty="0"/>
              <a:t>Objectives</a:t>
            </a:r>
          </a:p>
          <a:p>
            <a:pPr marL="0" indent="0">
              <a:buNone/>
            </a:pPr>
            <a:r>
              <a:rPr lang="en-US" dirty="0"/>
              <a:t>At the end of the 20 minute oral presentation, the learner will be able to:</a:t>
            </a:r>
          </a:p>
          <a:p>
            <a:pPr marL="914400" lvl="1" indent="-514350">
              <a:buFont typeface="+mj-lt"/>
              <a:buAutoNum type="arabicPeriod"/>
            </a:pPr>
            <a:r>
              <a:rPr lang="en-US" dirty="0"/>
              <a:t>Identify three benefits of using debate in the classroom as a teaching strategy.</a:t>
            </a:r>
          </a:p>
          <a:p>
            <a:pPr marL="914400" lvl="1" indent="-514350">
              <a:buFont typeface="+mj-lt"/>
              <a:buAutoNum type="arabicPeriod"/>
            </a:pPr>
            <a:r>
              <a:rPr lang="en-US" dirty="0"/>
              <a:t>Participate in a respectful mini-debate on the topic of DNR in the OR.</a:t>
            </a:r>
          </a:p>
          <a:p>
            <a:pPr marL="914400" lvl="1" indent="-514350">
              <a:buFont typeface="+mj-lt"/>
              <a:buAutoNum type="arabicPeriod"/>
            </a:pPr>
            <a:r>
              <a:rPr lang="en-US" dirty="0"/>
              <a:t>Reflect upon relevant healthcare topics to integrate as a debate activity in the classroom setting.</a:t>
            </a:r>
          </a:p>
        </p:txBody>
      </p:sp>
    </p:spTree>
    <p:extLst>
      <p:ext uri="{BB962C8B-B14F-4D97-AF65-F5344CB8AC3E}">
        <p14:creationId xmlns:p14="http://schemas.microsoft.com/office/powerpoint/2010/main" val="1905790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813390"/>
            <a:ext cx="4040188" cy="698959"/>
          </a:xfrm>
        </p:spPr>
        <p:txBody>
          <a:bodyPr/>
          <a:lstStyle/>
          <a:p>
            <a:r>
              <a:rPr lang="en-US" dirty="0"/>
              <a:t>Lecture</a:t>
            </a:r>
          </a:p>
        </p:txBody>
      </p:sp>
      <p:sp>
        <p:nvSpPr>
          <p:cNvPr id="3" name="Content Placeholder 2"/>
          <p:cNvSpPr>
            <a:spLocks noGrp="1"/>
          </p:cNvSpPr>
          <p:nvPr>
            <p:ph sz="half" idx="2"/>
          </p:nvPr>
        </p:nvSpPr>
        <p:spPr>
          <a:xfrm>
            <a:off x="457200" y="2687669"/>
            <a:ext cx="4040188" cy="3438494"/>
          </a:xfrm>
        </p:spPr>
        <p:txBody>
          <a:bodyPr/>
          <a:lstStyle/>
          <a:p>
            <a:r>
              <a:rPr lang="en-US" dirty="0"/>
              <a:t>Pedagogical approach to learning</a:t>
            </a:r>
          </a:p>
          <a:p>
            <a:r>
              <a:rPr lang="en-US" dirty="0"/>
              <a:t>Student is a passive learner</a:t>
            </a:r>
          </a:p>
        </p:txBody>
      </p:sp>
      <p:sp>
        <p:nvSpPr>
          <p:cNvPr id="4" name="Text Placeholder 3"/>
          <p:cNvSpPr>
            <a:spLocks noGrp="1"/>
          </p:cNvSpPr>
          <p:nvPr>
            <p:ph type="body" sz="quarter" idx="3"/>
          </p:nvPr>
        </p:nvSpPr>
        <p:spPr>
          <a:xfrm>
            <a:off x="4645025" y="1677756"/>
            <a:ext cx="4041775" cy="687846"/>
          </a:xfrm>
        </p:spPr>
        <p:txBody>
          <a:bodyPr/>
          <a:lstStyle/>
          <a:p>
            <a:r>
              <a:rPr lang="en-US" dirty="0"/>
              <a:t>Debate</a:t>
            </a:r>
          </a:p>
        </p:txBody>
      </p:sp>
      <p:sp>
        <p:nvSpPr>
          <p:cNvPr id="5" name="Content Placeholder 4"/>
          <p:cNvSpPr>
            <a:spLocks noGrp="1"/>
          </p:cNvSpPr>
          <p:nvPr>
            <p:ph sz="quarter" idx="4"/>
          </p:nvPr>
        </p:nvSpPr>
        <p:spPr>
          <a:xfrm>
            <a:off x="4645025" y="2687669"/>
            <a:ext cx="4041775" cy="3438494"/>
          </a:xfrm>
        </p:spPr>
        <p:txBody>
          <a:bodyPr/>
          <a:lstStyle/>
          <a:p>
            <a:r>
              <a:rPr lang="en-US" dirty="0"/>
              <a:t>Andragogical approach to learning</a:t>
            </a:r>
          </a:p>
          <a:p>
            <a:r>
              <a:rPr lang="en-US" dirty="0"/>
              <a:t>Student is an active learner</a:t>
            </a:r>
          </a:p>
          <a:p>
            <a:r>
              <a:rPr lang="en-US" dirty="0"/>
              <a:t>Enhances verbal communication of the learner</a:t>
            </a:r>
          </a:p>
        </p:txBody>
      </p:sp>
      <p:sp>
        <p:nvSpPr>
          <p:cNvPr id="6" name="TextBox 5">
            <a:extLst>
              <a:ext uri="{FF2B5EF4-FFF2-40B4-BE49-F238E27FC236}">
                <a16:creationId xmlns:a16="http://schemas.microsoft.com/office/drawing/2014/main" id="{0532A8AB-C49B-4D8D-A6D2-2D566EC5EB3F}"/>
              </a:ext>
            </a:extLst>
          </p:cNvPr>
          <p:cNvSpPr txBox="1"/>
          <p:nvPr/>
        </p:nvSpPr>
        <p:spPr>
          <a:xfrm>
            <a:off x="740780" y="1053296"/>
            <a:ext cx="7766612" cy="584775"/>
          </a:xfrm>
          <a:prstGeom prst="rect">
            <a:avLst/>
          </a:prstGeom>
          <a:noFill/>
        </p:spPr>
        <p:txBody>
          <a:bodyPr wrap="square" rtlCol="0">
            <a:spAutoFit/>
          </a:bodyPr>
          <a:lstStyle/>
          <a:p>
            <a:pPr algn="ctr"/>
            <a:r>
              <a:rPr lang="en-US" sz="3200" b="1" u="sng" dirty="0"/>
              <a:t>Contrasting Teaching Methodologies</a:t>
            </a:r>
          </a:p>
        </p:txBody>
      </p:sp>
    </p:spTree>
    <p:extLst>
      <p:ext uri="{BB962C8B-B14F-4D97-AF65-F5344CB8AC3E}">
        <p14:creationId xmlns:p14="http://schemas.microsoft.com/office/powerpoint/2010/main" val="544296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3600" b="1" u="sng" dirty="0"/>
              <a:t>Why Use Debate?</a:t>
            </a:r>
          </a:p>
          <a:p>
            <a:pPr marL="0" indent="0" algn="ctr">
              <a:buNone/>
            </a:pPr>
            <a:endParaRPr lang="en-US" dirty="0"/>
          </a:p>
          <a:p>
            <a:pPr>
              <a:buFont typeface="Wingdings" panose="05000000000000000000" pitchFamily="2" charset="2"/>
              <a:buChar char="ü"/>
            </a:pPr>
            <a:r>
              <a:rPr lang="en-US" dirty="0"/>
              <a:t>Aligns with QSEN competencies</a:t>
            </a:r>
          </a:p>
          <a:p>
            <a:pPr>
              <a:buFont typeface="Wingdings" panose="05000000000000000000" pitchFamily="2" charset="2"/>
              <a:buChar char="ü"/>
            </a:pPr>
            <a:r>
              <a:rPr lang="en-US" dirty="0"/>
              <a:t>Promotes high-level thinking</a:t>
            </a:r>
          </a:p>
          <a:p>
            <a:pPr>
              <a:buFont typeface="Wingdings" panose="05000000000000000000" pitchFamily="2" charset="2"/>
              <a:buChar char="ü"/>
            </a:pPr>
            <a:r>
              <a:rPr lang="en-US" dirty="0"/>
              <a:t>Can be used as an assessment tool</a:t>
            </a:r>
          </a:p>
          <a:p>
            <a:pPr>
              <a:buFont typeface="Wingdings" panose="05000000000000000000" pitchFamily="2" charset="2"/>
              <a:buChar char="ü"/>
            </a:pPr>
            <a:r>
              <a:rPr lang="en-US" dirty="0"/>
              <a:t>Embodies a flipped classroom</a:t>
            </a:r>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212071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E2412D-F7D6-4431-B085-B650D9251BF4}"/>
              </a:ext>
            </a:extLst>
          </p:cNvPr>
          <p:cNvSpPr>
            <a:spLocks noGrp="1"/>
          </p:cNvSpPr>
          <p:nvPr>
            <p:ph type="body" idx="1"/>
          </p:nvPr>
        </p:nvSpPr>
        <p:spPr/>
        <p:txBody>
          <a:bodyPr/>
          <a:lstStyle/>
          <a:p>
            <a:r>
              <a:rPr lang="en-US" dirty="0"/>
              <a:t>Advantages</a:t>
            </a:r>
          </a:p>
        </p:txBody>
      </p:sp>
      <p:sp>
        <p:nvSpPr>
          <p:cNvPr id="3" name="Content Placeholder 2">
            <a:extLst>
              <a:ext uri="{FF2B5EF4-FFF2-40B4-BE49-F238E27FC236}">
                <a16:creationId xmlns:a16="http://schemas.microsoft.com/office/drawing/2014/main" id="{A79275A2-B123-4E33-98ED-9A281AD7CE33}"/>
              </a:ext>
            </a:extLst>
          </p:cNvPr>
          <p:cNvSpPr>
            <a:spLocks noGrp="1"/>
          </p:cNvSpPr>
          <p:nvPr>
            <p:ph sz="half" idx="2"/>
          </p:nvPr>
        </p:nvSpPr>
        <p:spPr/>
        <p:txBody>
          <a:bodyPr/>
          <a:lstStyle/>
          <a:p>
            <a:r>
              <a:rPr lang="en-US" dirty="0"/>
              <a:t>Promotes student engagement and livens up classroom curriculum (</a:t>
            </a:r>
            <a:r>
              <a:rPr lang="en-US" dirty="0" err="1"/>
              <a:t>EducationWorld</a:t>
            </a:r>
            <a:r>
              <a:rPr lang="en-US" dirty="0"/>
              <a:t>, 2019).</a:t>
            </a:r>
          </a:p>
          <a:p>
            <a:r>
              <a:rPr lang="en-US" dirty="0"/>
              <a:t>Incorporates utilizing research skills</a:t>
            </a:r>
          </a:p>
          <a:p>
            <a:r>
              <a:rPr lang="en-US" dirty="0"/>
              <a:t>Expands a student’s knowledge and perspective on an issue</a:t>
            </a:r>
          </a:p>
          <a:p>
            <a:r>
              <a:rPr lang="en-US" dirty="0"/>
              <a:t>Improves oral communication</a:t>
            </a:r>
          </a:p>
        </p:txBody>
      </p:sp>
      <p:sp>
        <p:nvSpPr>
          <p:cNvPr id="4" name="Text Placeholder 3">
            <a:extLst>
              <a:ext uri="{FF2B5EF4-FFF2-40B4-BE49-F238E27FC236}">
                <a16:creationId xmlns:a16="http://schemas.microsoft.com/office/drawing/2014/main" id="{54688699-B1D1-413F-A0C9-CBE62D75B67B}"/>
              </a:ext>
            </a:extLst>
          </p:cNvPr>
          <p:cNvSpPr>
            <a:spLocks noGrp="1"/>
          </p:cNvSpPr>
          <p:nvPr>
            <p:ph type="body" sz="quarter" idx="3"/>
          </p:nvPr>
        </p:nvSpPr>
        <p:spPr/>
        <p:txBody>
          <a:bodyPr/>
          <a:lstStyle/>
          <a:p>
            <a:r>
              <a:rPr lang="en-US" dirty="0"/>
              <a:t>Disadvantages</a:t>
            </a:r>
          </a:p>
        </p:txBody>
      </p:sp>
      <p:sp>
        <p:nvSpPr>
          <p:cNvPr id="5" name="Content Placeholder 4">
            <a:extLst>
              <a:ext uri="{FF2B5EF4-FFF2-40B4-BE49-F238E27FC236}">
                <a16:creationId xmlns:a16="http://schemas.microsoft.com/office/drawing/2014/main" id="{B213925F-E07C-4DD8-92B7-4BC754A37DEC}"/>
              </a:ext>
            </a:extLst>
          </p:cNvPr>
          <p:cNvSpPr>
            <a:spLocks noGrp="1"/>
          </p:cNvSpPr>
          <p:nvPr>
            <p:ph sz="quarter" idx="4"/>
          </p:nvPr>
        </p:nvSpPr>
        <p:spPr/>
        <p:txBody>
          <a:bodyPr/>
          <a:lstStyle/>
          <a:p>
            <a:r>
              <a:rPr lang="en-US" dirty="0"/>
              <a:t>Intense preparation</a:t>
            </a:r>
          </a:p>
          <a:p>
            <a:r>
              <a:rPr lang="en-US" dirty="0"/>
              <a:t>Under-preparation may lead to superficial discussion instead of in-depth debate (Bradshaw &amp; Hultquist, 2017).</a:t>
            </a:r>
          </a:p>
          <a:p>
            <a:r>
              <a:rPr lang="en-US" dirty="0"/>
              <a:t>Potential for emotionally charged environment</a:t>
            </a:r>
          </a:p>
          <a:p>
            <a:r>
              <a:rPr lang="en-US" dirty="0"/>
              <a:t>Anxiety to the learner related to public speaking</a:t>
            </a:r>
          </a:p>
        </p:txBody>
      </p:sp>
    </p:spTree>
    <p:extLst>
      <p:ext uri="{BB962C8B-B14F-4D97-AF65-F5344CB8AC3E}">
        <p14:creationId xmlns:p14="http://schemas.microsoft.com/office/powerpoint/2010/main" val="4127588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718FD19-D101-4381-A9C6-B5B094BBA60A}"/>
              </a:ext>
            </a:extLst>
          </p:cNvPr>
          <p:cNvSpPr>
            <a:spLocks noGrp="1"/>
          </p:cNvSpPr>
          <p:nvPr>
            <p:ph idx="1"/>
          </p:nvPr>
        </p:nvSpPr>
        <p:spPr/>
        <p:txBody>
          <a:bodyPr/>
          <a:lstStyle/>
          <a:p>
            <a:pPr marL="0" indent="0" algn="ctr">
              <a:buNone/>
            </a:pPr>
            <a:r>
              <a:rPr lang="en-US" u="sng" dirty="0"/>
              <a:t>T</a:t>
            </a:r>
            <a:r>
              <a:rPr lang="en-US" b="1" u="sng" dirty="0"/>
              <a:t>ips for Educators</a:t>
            </a:r>
          </a:p>
          <a:p>
            <a:pPr marL="0" indent="0" algn="ctr">
              <a:buNone/>
            </a:pPr>
            <a:endParaRPr lang="en-US" dirty="0"/>
          </a:p>
          <a:p>
            <a:pPr>
              <a:buFont typeface="Wingdings" panose="05000000000000000000" pitchFamily="2" charset="2"/>
              <a:buChar char="ü"/>
            </a:pPr>
            <a:r>
              <a:rPr lang="en-US" dirty="0"/>
              <a:t>Be prepared</a:t>
            </a:r>
          </a:p>
          <a:p>
            <a:pPr>
              <a:buFont typeface="Wingdings" panose="05000000000000000000" pitchFamily="2" charset="2"/>
              <a:buChar char="ü"/>
            </a:pPr>
            <a:r>
              <a:rPr lang="en-US" dirty="0"/>
              <a:t>Remain neutral</a:t>
            </a:r>
          </a:p>
          <a:p>
            <a:pPr>
              <a:buFont typeface="Wingdings" panose="05000000000000000000" pitchFamily="2" charset="2"/>
              <a:buChar char="ü"/>
            </a:pPr>
            <a:r>
              <a:rPr lang="en-US" dirty="0"/>
              <a:t>Impart clear objectives</a:t>
            </a:r>
          </a:p>
          <a:p>
            <a:pPr>
              <a:buFont typeface="Wingdings" panose="05000000000000000000" pitchFamily="2" charset="2"/>
              <a:buChar char="ü"/>
            </a:pPr>
            <a:r>
              <a:rPr lang="en-US" dirty="0"/>
              <a:t>Provide support as needed</a:t>
            </a:r>
          </a:p>
        </p:txBody>
      </p:sp>
    </p:spTree>
    <p:extLst>
      <p:ext uri="{BB962C8B-B14F-4D97-AF65-F5344CB8AC3E}">
        <p14:creationId xmlns:p14="http://schemas.microsoft.com/office/powerpoint/2010/main" val="3124597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BF7A2C-C189-460B-98A2-07F0ED3C3B44}"/>
              </a:ext>
            </a:extLst>
          </p:cNvPr>
          <p:cNvPicPr>
            <a:picLocks noChangeAspect="1"/>
          </p:cNvPicPr>
          <p:nvPr/>
        </p:nvPicPr>
        <p:blipFill>
          <a:blip r:embed="rId2"/>
          <a:stretch>
            <a:fillRect/>
          </a:stretch>
        </p:blipFill>
        <p:spPr>
          <a:xfrm>
            <a:off x="463199" y="1230312"/>
            <a:ext cx="5094431" cy="4497387"/>
          </a:xfrm>
          <a:prstGeom prst="rect">
            <a:avLst/>
          </a:prstGeom>
        </p:spPr>
      </p:pic>
      <p:sp>
        <p:nvSpPr>
          <p:cNvPr id="3" name="Text Placeholder 2">
            <a:extLst>
              <a:ext uri="{FF2B5EF4-FFF2-40B4-BE49-F238E27FC236}">
                <a16:creationId xmlns:a16="http://schemas.microsoft.com/office/drawing/2014/main" id="{4A09A599-B43B-45EF-BD15-9450E9D57D13}"/>
              </a:ext>
            </a:extLst>
          </p:cNvPr>
          <p:cNvSpPr>
            <a:spLocks noGrp="1"/>
          </p:cNvSpPr>
          <p:nvPr>
            <p:ph type="body" sz="quarter" idx="10"/>
          </p:nvPr>
        </p:nvSpPr>
        <p:spPr>
          <a:xfrm>
            <a:off x="3769895" y="1230313"/>
            <a:ext cx="4607343" cy="4497387"/>
          </a:xfrm>
        </p:spPr>
        <p:txBody>
          <a:bodyPr/>
          <a:lstStyle/>
          <a:p>
            <a:pPr marL="0" indent="0" algn="ctr">
              <a:buNone/>
            </a:pPr>
            <a:endParaRPr lang="en-US" sz="4000" b="1" dirty="0"/>
          </a:p>
          <a:p>
            <a:pPr marL="0" indent="0" algn="ctr">
              <a:buNone/>
            </a:pPr>
            <a:r>
              <a:rPr lang="en-US" sz="4000" b="1" dirty="0"/>
              <a:t>Let’s Debate!</a:t>
            </a:r>
          </a:p>
          <a:p>
            <a:pPr marL="0" indent="0" algn="ctr">
              <a:buNone/>
            </a:pPr>
            <a:endParaRPr lang="en-US" sz="4000" b="1" dirty="0"/>
          </a:p>
          <a:p>
            <a:pPr marL="0" indent="0" algn="ctr">
              <a:buNone/>
            </a:pPr>
            <a:r>
              <a:rPr lang="en-US" sz="4000" b="1" dirty="0"/>
              <a:t>DNR in the OR: Who Decides When to Save a Life?</a:t>
            </a:r>
          </a:p>
        </p:txBody>
      </p:sp>
    </p:spTree>
    <p:extLst>
      <p:ext uri="{BB962C8B-B14F-4D97-AF65-F5344CB8AC3E}">
        <p14:creationId xmlns:p14="http://schemas.microsoft.com/office/powerpoint/2010/main" val="580283692"/>
      </p:ext>
    </p:extLst>
  </p:cSld>
  <p:clrMapOvr>
    <a:masterClrMapping/>
  </p:clrMapOvr>
</p:sld>
</file>

<file path=ppt/theme/theme1.xml><?xml version="1.0" encoding="utf-8"?>
<a:theme xmlns:a="http://schemas.openxmlformats.org/drawingml/2006/main" name="UMary Presentation Slid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UMary Presentation Slide 2.thmx</Template>
  <TotalTime>639</TotalTime>
  <Words>1403</Words>
  <Application>Microsoft Office PowerPoint</Application>
  <PresentationFormat>On-screen Show (4:3)</PresentationFormat>
  <Paragraphs>123</Paragraphs>
  <Slides>16</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UMary Presentation Slide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Scott</dc:creator>
  <cp:lastModifiedBy>Katie Mathern</cp:lastModifiedBy>
  <cp:revision>65</cp:revision>
  <dcterms:created xsi:type="dcterms:W3CDTF">2016-03-14T15:34:00Z</dcterms:created>
  <dcterms:modified xsi:type="dcterms:W3CDTF">2019-02-12T02:12:59Z</dcterms:modified>
</cp:coreProperties>
</file>