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3"/>
  </p:notesMasterIdLst>
  <p:sldIdLst>
    <p:sldId id="256" r:id="rId2"/>
    <p:sldId id="262" r:id="rId3"/>
    <p:sldId id="257" r:id="rId4"/>
    <p:sldId id="265" r:id="rId5"/>
    <p:sldId id="266" r:id="rId6"/>
    <p:sldId id="263" r:id="rId7"/>
    <p:sldId id="267" r:id="rId8"/>
    <p:sldId id="268" r:id="rId9"/>
    <p:sldId id="269" r:id="rId10"/>
    <p:sldId id="270" r:id="rId11"/>
    <p:sldId id="272" r:id="rId12"/>
    <p:sldId id="264" r:id="rId13"/>
    <p:sldId id="273" r:id="rId14"/>
    <p:sldId id="274" r:id="rId15"/>
    <p:sldId id="259" r:id="rId16"/>
    <p:sldId id="275" r:id="rId17"/>
    <p:sldId id="276" r:id="rId18"/>
    <p:sldId id="277" r:id="rId19"/>
    <p:sldId id="279" r:id="rId20"/>
    <p:sldId id="261" r:id="rId21"/>
    <p:sldId id="271"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67742" autoAdjust="0"/>
  </p:normalViewPr>
  <p:slideViewPr>
    <p:cSldViewPr snapToGrid="0">
      <p:cViewPr varScale="1">
        <p:scale>
          <a:sx n="45" d="100"/>
          <a:sy n="45" d="100"/>
        </p:scale>
        <p:origin x="149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CE5BDB-B3B4-4123-87A4-FD0C043EE85B}" type="datetimeFigureOut">
              <a:rPr lang="en-US" smtClean="0"/>
              <a:t>10/3/2019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A88DE6-3236-490E-A728-FDD5B2759418}" type="slidenum">
              <a:rPr lang="en-US" smtClean="0"/>
              <a:t>‹#›</a:t>
            </a:fld>
            <a:endParaRPr lang="en-US"/>
          </a:p>
        </p:txBody>
      </p:sp>
    </p:spTree>
    <p:extLst>
      <p:ext uri="{BB962C8B-B14F-4D97-AF65-F5344CB8AC3E}">
        <p14:creationId xmlns:p14="http://schemas.microsoft.com/office/powerpoint/2010/main" val="3550375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8" Type="http://schemas.openxmlformats.org/officeDocument/2006/relationships/hyperlink" Target="https://en.wikipedia.org/wiki/Supreme_Court_of_the_United_States" TargetMode="External"/><Relationship Id="rId3" Type="http://schemas.openxmlformats.org/officeDocument/2006/relationships/hyperlink" Target="https://en.wikipedia.org/wiki/Motion_(legal)" TargetMode="External"/><Relationship Id="rId7" Type="http://schemas.openxmlformats.org/officeDocument/2006/relationships/hyperlink" Target="https://en.wikipedia.org/wiki/Certiorari" TargetMode="External"/><Relationship Id="rId2" Type="http://schemas.openxmlformats.org/officeDocument/2006/relationships/slide" Target="../slides/slide16.xml"/><Relationship Id="rId1" Type="http://schemas.openxmlformats.org/officeDocument/2006/relationships/notesMaster" Target="../notesMasters/notesMaster1.xml"/><Relationship Id="rId6" Type="http://schemas.openxmlformats.org/officeDocument/2006/relationships/hyperlink" Target="https://en.wikipedia.org/wiki/Jeb_Bush" TargetMode="External"/><Relationship Id="rId5" Type="http://schemas.openxmlformats.org/officeDocument/2006/relationships/hyperlink" Target="https://en.wikipedia.org/wiki/Government_involvement_in_the_Terri_Schiavo_case" TargetMode="External"/><Relationship Id="rId4" Type="http://schemas.openxmlformats.org/officeDocument/2006/relationships/hyperlink" Target="https://en.wikipedia.org/wiki/United_States_district_court" TargetMode="Externa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netce.com/coursecontent.php?courseid=1452&amp;works=true#bibl.workscited.33"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Disclaimer.  Ethical decision making can bring up feelings of unease.  Students are reminded that there is no right or wrong answer and that they do not have to participate in discussion if they are uncomfortable.  Students are reminded that all discussions that may take place need to be respectful and any disrespectful attitudes will not be tolerated and may end up with dismissal from class.</a:t>
            </a:r>
          </a:p>
        </p:txBody>
      </p:sp>
      <p:sp>
        <p:nvSpPr>
          <p:cNvPr id="4" name="Slide Number Placeholder 3"/>
          <p:cNvSpPr>
            <a:spLocks noGrp="1"/>
          </p:cNvSpPr>
          <p:nvPr>
            <p:ph type="sldNum" sz="quarter" idx="5"/>
          </p:nvPr>
        </p:nvSpPr>
        <p:spPr/>
        <p:txBody>
          <a:bodyPr/>
          <a:lstStyle/>
          <a:p>
            <a:fld id="{2FA88DE6-3236-490E-A728-FDD5B2759418}" type="slidenum">
              <a:rPr lang="en-US" smtClean="0"/>
              <a:t>2</a:t>
            </a:fld>
            <a:endParaRPr lang="en-US"/>
          </a:p>
        </p:txBody>
      </p:sp>
    </p:spTree>
    <p:extLst>
      <p:ext uri="{BB962C8B-B14F-4D97-AF65-F5344CB8AC3E}">
        <p14:creationId xmlns:p14="http://schemas.microsoft.com/office/powerpoint/2010/main" val="1582334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Hearing is the last sense to go – seemingly unconscious patients may have some awareness of their surroundings – it may give the patient comfortable to have family presence.  If the patient dying, may also be comforted knowing that their family is there and want to see family versus that of the code team.</a:t>
            </a:r>
          </a:p>
          <a:p>
            <a:r>
              <a:rPr lang="en-US" dirty="0"/>
              <a:t>Being shut out increases those feelings, but </a:t>
            </a:r>
            <a:r>
              <a:rPr lang="en-US" sz="1200" b="0" i="0" u="none" strike="noStrike" kern="1200" dirty="0">
                <a:solidFill>
                  <a:schemeClr val="tx1"/>
                </a:solidFill>
                <a:effectLst/>
                <a:latin typeface="+mn-lt"/>
                <a:ea typeface="+mn-ea"/>
                <a:cs typeface="+mn-cs"/>
              </a:rPr>
              <a:t>being able to care for a loved one during his final moments, even in small ways, and to say good-bye can reduce those feelings and help family members through the grieving process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However, one study points out that angry family members who are shut out of the resuscitation effort are more likely to bring a lawsuit and that providing the right kind of support may actually reduce legal risks.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most of those who've studied this issue believe that despite the frightening and potentially traumatizing aspects of a resuscitation effort, the benefits of family presence outweigh the negatives. The patient always takes top priority, </a:t>
            </a:r>
            <a:r>
              <a:rPr lang="en-US" sz="1200" b="1" i="0" u="none" strike="noStrike" kern="1200" dirty="0">
                <a:solidFill>
                  <a:schemeClr val="tx1"/>
                </a:solidFill>
                <a:effectLst/>
                <a:latin typeface="+mn-lt"/>
                <a:ea typeface="+mn-ea"/>
                <a:cs typeface="+mn-cs"/>
              </a:rPr>
              <a:t>but in the broader view, the family is part of the patient</a:t>
            </a:r>
            <a:r>
              <a:rPr lang="en-US" sz="1200" b="0" i="0" u="none" strike="noStrike" kern="1200" dirty="0">
                <a:solidFill>
                  <a:schemeClr val="tx1"/>
                </a:solidFill>
                <a:effectLst/>
                <a:latin typeface="+mn-lt"/>
                <a:ea typeface="+mn-ea"/>
                <a:cs typeface="+mn-cs"/>
              </a:rPr>
              <a:t>. Truly holistic care takes into account not only the patient, but also his family during an event as crucial as resuscitation</a:t>
            </a:r>
          </a:p>
          <a:p>
            <a:endParaRPr lang="en-US" sz="1200" b="0" i="0" u="none" strike="noStrike" kern="1200" dirty="0">
              <a:solidFill>
                <a:schemeClr val="tx1"/>
              </a:solidFill>
              <a:effectLst/>
              <a:latin typeface="+mn-lt"/>
              <a:ea typeface="+mn-ea"/>
              <a:cs typeface="+mn-cs"/>
            </a:endParaRPr>
          </a:p>
          <a:p>
            <a:endParaRPr lang="en-US" dirty="0"/>
          </a:p>
          <a:p>
            <a:r>
              <a:rPr lang="en-US" dirty="0"/>
              <a:t>Examples:</a:t>
            </a:r>
          </a:p>
          <a:p>
            <a:r>
              <a:rPr lang="en-US" dirty="0"/>
              <a:t>**story – teenage boy who drank antifreeze, died 6 hours later**</a:t>
            </a:r>
          </a:p>
          <a:p>
            <a:r>
              <a:rPr lang="en-US" dirty="0"/>
              <a:t>**Story – elderly woman &gt;90% burned, family presence with her until time of death, no transport recommended by Reagents**</a:t>
            </a:r>
          </a:p>
          <a:p>
            <a:r>
              <a:rPr lang="en-US" dirty="0"/>
              <a:t>**Book reflection – drowning child – mother escorted out – but asking “I want to stay with my baby!” what would you do?</a:t>
            </a:r>
          </a:p>
        </p:txBody>
      </p:sp>
      <p:sp>
        <p:nvSpPr>
          <p:cNvPr id="4" name="Slide Number Placeholder 3"/>
          <p:cNvSpPr>
            <a:spLocks noGrp="1"/>
          </p:cNvSpPr>
          <p:nvPr>
            <p:ph type="sldNum" sz="quarter" idx="5"/>
          </p:nvPr>
        </p:nvSpPr>
        <p:spPr/>
        <p:txBody>
          <a:bodyPr/>
          <a:lstStyle/>
          <a:p>
            <a:fld id="{2FA88DE6-3236-490E-A728-FDD5B2759418}" type="slidenum">
              <a:rPr lang="en-US" smtClean="0"/>
              <a:t>15</a:t>
            </a:fld>
            <a:endParaRPr lang="en-US"/>
          </a:p>
        </p:txBody>
      </p:sp>
    </p:spTree>
    <p:extLst>
      <p:ext uri="{BB962C8B-B14F-4D97-AF65-F5344CB8AC3E}">
        <p14:creationId xmlns:p14="http://schemas.microsoft.com/office/powerpoint/2010/main" val="13542433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Right-to-die legal case from 1990-2005.   </a:t>
            </a:r>
          </a:p>
          <a:p>
            <a:r>
              <a:rPr lang="en-US" dirty="0"/>
              <a:t>Highly publicized – discord between legal guardian and parents.</a:t>
            </a:r>
          </a:p>
          <a:p>
            <a:r>
              <a:rPr lang="en-US" sz="1200" b="0" i="0" u="none" strike="noStrike" kern="1200" dirty="0">
                <a:solidFill>
                  <a:schemeClr val="tx1"/>
                </a:solidFill>
                <a:effectLst/>
                <a:latin typeface="+mn-lt"/>
                <a:ea typeface="+mn-ea"/>
                <a:cs typeface="+mn-cs"/>
              </a:rPr>
              <a:t>The Schiavo case involved 14 appeals and numerous </a:t>
            </a:r>
            <a:r>
              <a:rPr lang="en-US" sz="1200" b="0" i="0" u="none" strike="noStrike" kern="1200" dirty="0">
                <a:solidFill>
                  <a:schemeClr val="tx1"/>
                </a:solidFill>
                <a:effectLst/>
                <a:latin typeface="+mn-lt"/>
                <a:ea typeface="+mn-ea"/>
                <a:cs typeface="+mn-cs"/>
                <a:hlinkClick r:id="rId3" tooltip="Motion (legal)"/>
              </a:rPr>
              <a:t>motions</a:t>
            </a:r>
            <a:r>
              <a:rPr lang="en-US" sz="1200" b="0" i="0" u="none" strike="noStrike" kern="1200" dirty="0">
                <a:solidFill>
                  <a:schemeClr val="tx1"/>
                </a:solidFill>
                <a:effectLst/>
                <a:latin typeface="+mn-lt"/>
                <a:ea typeface="+mn-ea"/>
                <a:cs typeface="+mn-cs"/>
              </a:rPr>
              <a:t>, petitions, and hearings in the Florida courts; </a:t>
            </a:r>
          </a:p>
          <a:p>
            <a:r>
              <a:rPr lang="en-US" sz="1200" b="0" i="0" u="none" strike="noStrike" kern="1200" dirty="0">
                <a:solidFill>
                  <a:schemeClr val="tx1"/>
                </a:solidFill>
                <a:effectLst/>
                <a:latin typeface="+mn-lt"/>
                <a:ea typeface="+mn-ea"/>
                <a:cs typeface="+mn-cs"/>
              </a:rPr>
              <a:t>five suits in </a:t>
            </a:r>
            <a:r>
              <a:rPr lang="en-US" sz="1200" b="0" i="0" u="none" strike="noStrike" kern="1200" dirty="0">
                <a:solidFill>
                  <a:schemeClr val="tx1"/>
                </a:solidFill>
                <a:effectLst/>
                <a:latin typeface="+mn-lt"/>
                <a:ea typeface="+mn-ea"/>
                <a:cs typeface="+mn-cs"/>
                <a:hlinkClick r:id="rId4" tooltip="United States district court"/>
              </a:rPr>
              <a:t>federal district court</a:t>
            </a:r>
            <a:r>
              <a:rPr lang="en-US" sz="1200" b="0" i="0" u="none" strike="noStrike" kern="1200" dirty="0">
                <a:solidFill>
                  <a:schemeClr val="tx1"/>
                </a:solidFill>
                <a:effectLst/>
                <a:latin typeface="+mn-lt"/>
                <a:ea typeface="+mn-ea"/>
                <a:cs typeface="+mn-cs"/>
              </a:rPr>
              <a:t>; </a:t>
            </a:r>
          </a:p>
          <a:p>
            <a:r>
              <a:rPr lang="en-US" sz="1200" b="0" i="0" u="none" strike="noStrike" kern="1200" dirty="0">
                <a:solidFill>
                  <a:schemeClr val="tx1"/>
                </a:solidFill>
                <a:effectLst/>
                <a:latin typeface="+mn-lt"/>
                <a:ea typeface="+mn-ea"/>
                <a:cs typeface="+mn-cs"/>
                <a:hlinkClick r:id="rId5" tooltip="Government involvement in the Terri Schiavo case"/>
              </a:rPr>
              <a:t>extensive political intervention</a:t>
            </a:r>
            <a:r>
              <a:rPr lang="en-US" sz="1200" b="0" i="0" u="none" strike="noStrike" kern="1200" dirty="0">
                <a:solidFill>
                  <a:schemeClr val="tx1"/>
                </a:solidFill>
                <a:effectLst/>
                <a:latin typeface="+mn-lt"/>
                <a:ea typeface="+mn-ea"/>
                <a:cs typeface="+mn-cs"/>
              </a:rPr>
              <a:t> at the levels of the Florida state legislature, Governor </a:t>
            </a:r>
            <a:r>
              <a:rPr lang="en-US" sz="1200" b="0" i="0" u="none" strike="noStrike" kern="1200" dirty="0">
                <a:solidFill>
                  <a:schemeClr val="tx1"/>
                </a:solidFill>
                <a:effectLst/>
                <a:latin typeface="+mn-lt"/>
                <a:ea typeface="+mn-ea"/>
                <a:cs typeface="+mn-cs"/>
                <a:hlinkClick r:id="rId6" tooltip="Jeb Bush"/>
              </a:rPr>
              <a:t>Jeb Bush</a:t>
            </a:r>
            <a:r>
              <a:rPr lang="en-US" sz="1200" b="0" i="0" u="none" strike="noStrike" kern="1200" dirty="0">
                <a:solidFill>
                  <a:schemeClr val="tx1"/>
                </a:solidFill>
                <a:effectLst/>
                <a:latin typeface="+mn-lt"/>
                <a:ea typeface="+mn-ea"/>
                <a:cs typeface="+mn-cs"/>
              </a:rPr>
              <a:t>, the U.S. Congress, and President George W. Bush; </a:t>
            </a:r>
          </a:p>
          <a:p>
            <a:r>
              <a:rPr lang="en-US" sz="1200" b="0" i="0" u="none" strike="noStrike" kern="1200" dirty="0">
                <a:solidFill>
                  <a:schemeClr val="tx1"/>
                </a:solidFill>
                <a:effectLst/>
                <a:latin typeface="+mn-lt"/>
                <a:ea typeface="+mn-ea"/>
                <a:cs typeface="+mn-cs"/>
              </a:rPr>
              <a:t>and four denials of </a:t>
            </a:r>
            <a:r>
              <a:rPr lang="en-US" sz="1200" b="0" i="1" u="none" strike="noStrike" kern="1200" dirty="0">
                <a:solidFill>
                  <a:schemeClr val="tx1"/>
                </a:solidFill>
                <a:effectLst/>
                <a:latin typeface="+mn-lt"/>
                <a:ea typeface="+mn-ea"/>
                <a:cs typeface="+mn-cs"/>
                <a:hlinkClick r:id="rId7" tooltip="Certiorari"/>
              </a:rPr>
              <a:t>certiorari</a:t>
            </a:r>
            <a:r>
              <a:rPr lang="en-US" sz="1200" b="0" i="0" u="none" strike="noStrike" kern="1200" dirty="0">
                <a:solidFill>
                  <a:schemeClr val="tx1"/>
                </a:solidFill>
                <a:effectLst/>
                <a:latin typeface="+mn-lt"/>
                <a:ea typeface="+mn-ea"/>
                <a:cs typeface="+mn-cs"/>
              </a:rPr>
              <a:t> from the </a:t>
            </a:r>
            <a:r>
              <a:rPr lang="en-US" sz="1200" b="0" i="0" u="none" strike="noStrike" kern="1200" dirty="0">
                <a:solidFill>
                  <a:schemeClr val="tx1"/>
                </a:solidFill>
                <a:effectLst/>
                <a:latin typeface="+mn-lt"/>
                <a:ea typeface="+mn-ea"/>
                <a:cs typeface="+mn-cs"/>
                <a:hlinkClick r:id="rId8" tooltip="Supreme Court of the United States"/>
              </a:rPr>
              <a:t>Supreme Court of the United States</a:t>
            </a:r>
            <a:endParaRPr lang="en-US" dirty="0"/>
          </a:p>
        </p:txBody>
      </p:sp>
      <p:sp>
        <p:nvSpPr>
          <p:cNvPr id="4" name="Slide Number Placeholder 3"/>
          <p:cNvSpPr>
            <a:spLocks noGrp="1"/>
          </p:cNvSpPr>
          <p:nvPr>
            <p:ph type="sldNum" sz="quarter" idx="5"/>
          </p:nvPr>
        </p:nvSpPr>
        <p:spPr/>
        <p:txBody>
          <a:bodyPr/>
          <a:lstStyle/>
          <a:p>
            <a:fld id="{2FA88DE6-3236-490E-A728-FDD5B2759418}" type="slidenum">
              <a:rPr lang="en-US" smtClean="0"/>
              <a:t>16</a:t>
            </a:fld>
            <a:endParaRPr lang="en-US"/>
          </a:p>
        </p:txBody>
      </p:sp>
    </p:spTree>
    <p:extLst>
      <p:ext uri="{BB962C8B-B14F-4D97-AF65-F5344CB8AC3E}">
        <p14:creationId xmlns:p14="http://schemas.microsoft.com/office/powerpoint/2010/main" val="10056031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During the events of the code, an attending cardiologist (Dr. D) passed by, observed the code, and made the following statement to the recovery room staff and coronary care unit resident: "Say, that's Mr. S. I know him from his last hospitalization of 1 month ago when I was attending in coronary care unit. I believe he has a living will." While the patient is stabilized, Dr. D calls the patient's relative, who happens to work in another part of the medical center. The relative also expresses the belief that Mr. S has a living will and does not want to receive extraordinary support measures. Dr. D relays this information to the other physicians, and there is general agreement that conservative measures to ensure support are indicated while the living will is located.</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While admitted in CCU, the patient's systolic blood pressure is 70 mm Hg while on dobutamine 8 mcg/kg and dopamine 26 mcg/kg. The patient occasionally responds to verbal commands, opens his eyes, grips Nurse P's hands, and responds to pain in the upper extremities (his lower extremities are still under the effects of the spinal anesthesia). Cardiac monitoring shows that the patient is still having sinus tachycardia.  At this point, the coronary care unit resident and an intern approach Nurse P and inform him that they believe that the present treatment of the patient is cruel. They order Nurse P to slowly turn off the intravenous (IV) drip of dopamine and dobutamine. Nurse P is faced with an ethical dilemma.</a:t>
            </a:r>
          </a:p>
          <a:p>
            <a:r>
              <a:rPr lang="en-US" sz="1200" b="1" i="0" u="none" strike="noStrike" kern="1200" dirty="0">
                <a:solidFill>
                  <a:schemeClr val="tx1"/>
                </a:solidFill>
                <a:effectLst/>
                <a:latin typeface="+mn-lt"/>
                <a:ea typeface="+mn-ea"/>
                <a:cs typeface="+mn-cs"/>
              </a:rPr>
              <a:t>Rationale and Comments</a:t>
            </a:r>
          </a:p>
          <a:p>
            <a:r>
              <a:rPr lang="en-US" sz="1200" b="0" i="0" u="none" strike="noStrike" kern="1200" dirty="0">
                <a:solidFill>
                  <a:schemeClr val="tx1"/>
                </a:solidFill>
                <a:effectLst/>
                <a:latin typeface="+mn-lt"/>
                <a:ea typeface="+mn-ea"/>
                <a:cs typeface="+mn-cs"/>
              </a:rPr>
              <a:t>The treatment modalities in Mr. S's treatment plan were basic: IV therapy, medication, and oxygen support. Some people might say the hospital team missed its chance when it failed to act decisively when it might have omitted the resuscitation of this patient. The IV, medication, and oxygen support may have been seen as obligatory for the patient and as supportive care.</a:t>
            </a:r>
          </a:p>
          <a:p>
            <a:r>
              <a:rPr lang="en-US" sz="1200" b="0" i="0" u="none" strike="noStrike" kern="1200" dirty="0">
                <a:solidFill>
                  <a:schemeClr val="tx1"/>
                </a:solidFill>
                <a:effectLst/>
                <a:latin typeface="+mn-lt"/>
                <a:ea typeface="+mn-ea"/>
                <a:cs typeface="+mn-cs"/>
              </a:rPr>
              <a:t>Two reasons for this position might be offered. First, it might be argued that aggressive resuscitation is extraordinary, whereas an IV drip is ordinary. Another question might be whether the patient saw the IV as serving a purpose any more than the CPR served. Second, the difference between the CPR omission and stopping the IV drip is that one is an omission and the other would be a withdrawal. This raises the question of whether there is a difference between the two. Maintaining such a distinction might incline caregivers to be reluctant to start treatments such as an IV drip. Defenders of the view that there is no legitimate moral difference, believe that it is better to start a treatment when there is doubt about the correctness of the course and then withdraw if the time comes when it is clear that the patient would not have wanted the treatment to continue.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Here, however, Nurse P is being told by a resident and intern to turn off the IV drip on the basis of an unconfirmed belief that the patient has a living will and the fact that he reportedly had been designated for </a:t>
            </a:r>
            <a:r>
              <a:rPr lang="en-US" sz="1200" b="0" i="0" u="none" strike="noStrike" kern="1200" dirty="0" err="1">
                <a:solidFill>
                  <a:schemeClr val="tx1"/>
                </a:solidFill>
                <a:effectLst/>
                <a:latin typeface="+mn-lt"/>
                <a:ea typeface="+mn-ea"/>
                <a:cs typeface="+mn-cs"/>
              </a:rPr>
              <a:t>nonresuscitation</a:t>
            </a:r>
            <a:r>
              <a:rPr lang="en-US" sz="1200" b="0" i="0" u="none" strike="noStrike" kern="1200" dirty="0">
                <a:solidFill>
                  <a:schemeClr val="tx1"/>
                </a:solidFill>
                <a:effectLst/>
                <a:latin typeface="+mn-lt"/>
                <a:ea typeface="+mn-ea"/>
                <a:cs typeface="+mn-cs"/>
              </a:rPr>
              <a:t> on his last hospital admission. Nurse P must face the question of whether that is sufficient reason to stop the treatment even with the apparent approval of Mr. S's relative.</a:t>
            </a:r>
          </a:p>
          <a:p>
            <a:r>
              <a:rPr lang="en-US" sz="1200" b="0" i="0" u="none" strike="noStrike" kern="1200" dirty="0">
                <a:solidFill>
                  <a:schemeClr val="tx1"/>
                </a:solidFill>
                <a:effectLst/>
                <a:latin typeface="+mn-lt"/>
                <a:ea typeface="+mn-ea"/>
                <a:cs typeface="+mn-cs"/>
              </a:rPr>
              <a:t>It is likely that the next of kin's judgment would be sufficient in the case where the patient's wishes cannot be determined, but that does not seem to lead to a clear answer here. First, we are not sure if the relative is Mr. S's next of kin. Moreover, even if it is, it seems possible that Mr. S has expressed his own wishes, and those wishes would surely take precedence. While the assumption is that he has a living will, no one seems to know exactly what it says. The other possibility is that the living will could have been changed or voided by the patient between hospitalizations. Therefore, any action based on assumptions is taking considerable liberty. Also, any previous DNR order during another hospitalization would not be in effect for the present hospitalization. Again, there is the danger of paternal decision making by physicians and others for the patient </a:t>
            </a:r>
            <a:r>
              <a:rPr lang="en-US" sz="1200" b="0" i="0" u="sng" strike="noStrike" kern="1200" dirty="0">
                <a:solidFill>
                  <a:schemeClr val="tx1"/>
                </a:solidFill>
                <a:effectLst/>
                <a:latin typeface="+mn-lt"/>
                <a:ea typeface="+mn-ea"/>
                <a:cs typeface="+mn-cs"/>
                <a:hlinkClick r:id="rId3" tooltip="Fry ST, Veatch RM, Taylor CR. Case Studies in Nursing Ethics. 4th ed. Sudbury, MA: Jones and Bartlett Publishers; 2010."/>
              </a:rPr>
              <a:t>[33]</a:t>
            </a:r>
            <a:r>
              <a:rPr lang="en-US" sz="1200" b="0" i="0" u="none" strike="noStrike" kern="1200" dirty="0">
                <a:solidFill>
                  <a:schemeClr val="tx1"/>
                </a:solidFill>
                <a:effectLst/>
                <a:latin typeface="+mn-lt"/>
                <a:ea typeface="+mn-ea"/>
                <a:cs typeface="+mn-cs"/>
              </a:rPr>
              <a: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The following would be a reasonable and prudent decision making process on behalf of the patient, Mr. S: (1) the living will document should be obtained (there should have been a copy from the last hospitalization, or perhaps in the possession of other family members or with the primary care physician's office); (2) relatives should be notified, and those, by law and policy of the hospital, could consent for continuation or removal of treatment modalities in the absence of an advance directive; and (3) consideration of the patient's wishes and witnessed comments and conversations in the past regarding healthcare decisions to be made for him under specific circumstances should be ascertained, in the absence of an advance directive.</a:t>
            </a:r>
            <a:endParaRPr lang="en-US" dirty="0"/>
          </a:p>
        </p:txBody>
      </p:sp>
      <p:sp>
        <p:nvSpPr>
          <p:cNvPr id="4" name="Slide Number Placeholder 3"/>
          <p:cNvSpPr>
            <a:spLocks noGrp="1"/>
          </p:cNvSpPr>
          <p:nvPr>
            <p:ph type="sldNum" sz="quarter" idx="5"/>
          </p:nvPr>
        </p:nvSpPr>
        <p:spPr/>
        <p:txBody>
          <a:bodyPr/>
          <a:lstStyle/>
          <a:p>
            <a:fld id="{2FA88DE6-3236-490E-A728-FDD5B2759418}" type="slidenum">
              <a:rPr lang="en-US" smtClean="0"/>
              <a:t>17</a:t>
            </a:fld>
            <a:endParaRPr lang="en-US"/>
          </a:p>
        </p:txBody>
      </p:sp>
    </p:spTree>
    <p:extLst>
      <p:ext uri="{BB962C8B-B14F-4D97-AF65-F5344CB8AC3E}">
        <p14:creationId xmlns:p14="http://schemas.microsoft.com/office/powerpoint/2010/main" val="38330574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Texas Advance Directives Act of 1999: </a:t>
            </a:r>
            <a:r>
              <a:rPr lang="en-US" sz="1200" b="0" i="0" u="none" strike="noStrike" kern="1200" dirty="0">
                <a:solidFill>
                  <a:schemeClr val="tx1"/>
                </a:solidFill>
                <a:effectLst/>
                <a:latin typeface="+mn-lt"/>
                <a:ea typeface="+mn-ea"/>
                <a:cs typeface="+mn-cs"/>
              </a:rPr>
              <a:t>allows doctors in Texas to withdraw some forms of life-sustaining treatment even over the wishes of the patient’s family, as long as the physician has the backing of her hospital’s ethics committee. Doctors in Texas are also protected from any civil or criminal liability — meaning grieving family members can’t easily take physicians to court after their loved ones have been taken off ventilators. (</a:t>
            </a:r>
            <a:r>
              <a:rPr lang="en-US" sz="1200" b="0" i="0" u="none" strike="noStrike" kern="1200" dirty="0" err="1">
                <a:solidFill>
                  <a:schemeClr val="tx1"/>
                </a:solidFill>
                <a:effectLst/>
                <a:latin typeface="+mn-lt"/>
                <a:ea typeface="+mn-ea"/>
                <a:cs typeface="+mn-cs"/>
              </a:rPr>
              <a:t>Platoff</a:t>
            </a:r>
            <a:r>
              <a:rPr lang="en-US" sz="1200" b="0" i="0" u="none" strike="noStrike" kern="1200" dirty="0">
                <a:solidFill>
                  <a:schemeClr val="tx1"/>
                </a:solidFill>
                <a:effectLst/>
                <a:latin typeface="+mn-lt"/>
                <a:ea typeface="+mn-ea"/>
                <a:cs typeface="+mn-cs"/>
              </a:rPr>
              <a:t>, 2018).  CA and VA have similar laws.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Family states, “her heart is great, her organs are functioning, she is still alive. Give her a chance.”</a:t>
            </a:r>
          </a:p>
          <a:p>
            <a:r>
              <a:rPr lang="en-US" sz="1200" b="0" i="0" u="none" strike="noStrike" kern="1200" dirty="0">
                <a:solidFill>
                  <a:schemeClr val="tx1"/>
                </a:solidFill>
                <a:effectLst/>
                <a:latin typeface="+mn-lt"/>
                <a:ea typeface="+mn-ea"/>
                <a:cs typeface="+mn-cs"/>
              </a:rPr>
              <a:t>If they cannot get her transferred to another hospital, she will be taken off the ventilator over their objections.</a:t>
            </a:r>
          </a:p>
          <a:p>
            <a:r>
              <a:rPr lang="en-US" sz="1200" b="0" i="0" u="none" strike="noStrike" kern="1200" dirty="0">
                <a:solidFill>
                  <a:schemeClr val="tx1"/>
                </a:solidFill>
                <a:effectLst/>
                <a:latin typeface="+mn-lt"/>
                <a:ea typeface="+mn-ea"/>
                <a:cs typeface="+mn-cs"/>
              </a:rPr>
              <a:t>Shouldn’t patients and their surrogates always be able to make the medical decisions?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Critics – continuing life-sustaining treatment who are beyond saving is emotionally taxing and goes against “do no harm”.  It is wrong to continue measures that aren’t meaningfully able to help the patient.  Palliative MD states, “it’s wrong to do something to a patient only for the benefit of the family”  The law doesn’t apply because she has been declared “dead” so law doesn’t apply to keep her alive.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October 20</a:t>
            </a:r>
            <a:r>
              <a:rPr lang="en-US" sz="1200" b="0" i="0" u="none" strike="noStrike" kern="1200" baseline="30000" dirty="0">
                <a:solidFill>
                  <a:schemeClr val="tx1"/>
                </a:solidFill>
                <a:effectLst/>
                <a:latin typeface="+mn-lt"/>
                <a:ea typeface="+mn-ea"/>
                <a:cs typeface="+mn-cs"/>
              </a:rPr>
              <a:t>th</a:t>
            </a:r>
            <a:r>
              <a:rPr lang="en-US" sz="1200" b="0" i="0" u="none" strike="noStrike" kern="1200" dirty="0">
                <a:solidFill>
                  <a:schemeClr val="tx1"/>
                </a:solidFill>
                <a:effectLst/>
                <a:latin typeface="+mn-lt"/>
                <a:ea typeface="+mn-ea"/>
                <a:cs typeface="+mn-cs"/>
              </a:rPr>
              <a:t> – Payton’s heart stopped on its own and she passed away – she was not taken off life support.</a:t>
            </a:r>
            <a:endParaRPr lang="en-US" dirty="0"/>
          </a:p>
        </p:txBody>
      </p:sp>
      <p:sp>
        <p:nvSpPr>
          <p:cNvPr id="4" name="Slide Number Placeholder 3"/>
          <p:cNvSpPr>
            <a:spLocks noGrp="1"/>
          </p:cNvSpPr>
          <p:nvPr>
            <p:ph type="sldNum" sz="quarter" idx="5"/>
          </p:nvPr>
        </p:nvSpPr>
        <p:spPr/>
        <p:txBody>
          <a:bodyPr/>
          <a:lstStyle/>
          <a:p>
            <a:fld id="{2FA88DE6-3236-490E-A728-FDD5B2759418}" type="slidenum">
              <a:rPr lang="en-US" smtClean="0"/>
              <a:t>18</a:t>
            </a:fld>
            <a:endParaRPr lang="en-US"/>
          </a:p>
        </p:txBody>
      </p:sp>
    </p:spTree>
    <p:extLst>
      <p:ext uri="{BB962C8B-B14F-4D97-AF65-F5344CB8AC3E}">
        <p14:creationId xmlns:p14="http://schemas.microsoft.com/office/powerpoint/2010/main" val="573316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Texas’ advance directives form, as designed by state law, includes the line, “I understand that under Texas law this directive has no effect if I have been diagnosed as pregnant.” A law enacted in 1989 and amended in 1999 further clarifies that "a person may not withdraw or withhold life-sustaining treatment under this subchapter from a pregnant patient.”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In October Muñoz was taken off life support after a Tarrant County district judge ruled that state law around life-sustaining care for pregnant patients does not apply if the patient is brain-dead.</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This case in 2015 called for “Marlise’s Law” which would remove the requirement and allow pregnant women to be pulled from life-support.</a:t>
            </a:r>
          </a:p>
          <a:p>
            <a:r>
              <a:rPr lang="en-US" sz="1200" b="0" i="0" u="none" strike="noStrike" kern="1200" dirty="0">
                <a:solidFill>
                  <a:schemeClr val="tx1"/>
                </a:solidFill>
                <a:effectLst/>
                <a:latin typeface="+mn-lt"/>
                <a:ea typeface="+mn-ea"/>
                <a:cs typeface="+mn-cs"/>
              </a:rPr>
              <a:t>Family cited the 62 days she was kept alive was painful to watch as “her body decomposed” and they felt “frustrated, angry, and helpless; that our hands were tied by the government”.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Opponents say “it is never okay if it takes away the life of the child.”</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**Joanie – similar story about pregnancy and brain death in North Dakota**</a:t>
            </a:r>
            <a:endParaRPr lang="en-US" dirty="0"/>
          </a:p>
        </p:txBody>
      </p:sp>
      <p:sp>
        <p:nvSpPr>
          <p:cNvPr id="4" name="Slide Number Placeholder 3"/>
          <p:cNvSpPr>
            <a:spLocks noGrp="1"/>
          </p:cNvSpPr>
          <p:nvPr>
            <p:ph type="sldNum" sz="quarter" idx="5"/>
          </p:nvPr>
        </p:nvSpPr>
        <p:spPr/>
        <p:txBody>
          <a:bodyPr/>
          <a:lstStyle/>
          <a:p>
            <a:fld id="{2FA88DE6-3236-490E-A728-FDD5B2759418}" type="slidenum">
              <a:rPr lang="en-US" smtClean="0"/>
              <a:t>19</a:t>
            </a:fld>
            <a:endParaRPr lang="en-US"/>
          </a:p>
        </p:txBody>
      </p:sp>
    </p:spTree>
    <p:extLst>
      <p:ext uri="{BB962C8B-B14F-4D97-AF65-F5344CB8AC3E}">
        <p14:creationId xmlns:p14="http://schemas.microsoft.com/office/powerpoint/2010/main" val="4290373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Autonomy includes the right to choose what will happen to oneself as well as make individual choices.  (Advance directives)</a:t>
            </a:r>
          </a:p>
          <a:p>
            <a:endParaRPr lang="en-US" dirty="0"/>
          </a:p>
          <a:p>
            <a:r>
              <a:rPr lang="en-US" dirty="0"/>
              <a:t>Code of Ethics for Nurses (ANA, 2015).</a:t>
            </a:r>
          </a:p>
          <a:p>
            <a:r>
              <a:rPr lang="en-US" dirty="0"/>
              <a:t>Professional Code of Ethics (informative statements about the values and beliefs of a given profession) – has the purpose of (1) informing public of minimum standards acceptable for conduct. (2) outlines the major ethical considerations of the profession; (3) provides its members guidelines for professional practice (4) serves as a guide for the discipline’s self-regulation.</a:t>
            </a:r>
          </a:p>
          <a:p>
            <a:endParaRPr lang="en-US" dirty="0"/>
          </a:p>
        </p:txBody>
      </p:sp>
      <p:sp>
        <p:nvSpPr>
          <p:cNvPr id="4" name="Slide Number Placeholder 3"/>
          <p:cNvSpPr>
            <a:spLocks noGrp="1"/>
          </p:cNvSpPr>
          <p:nvPr>
            <p:ph type="sldNum" sz="quarter" idx="5"/>
          </p:nvPr>
        </p:nvSpPr>
        <p:spPr/>
        <p:txBody>
          <a:bodyPr/>
          <a:lstStyle/>
          <a:p>
            <a:fld id="{2FA88DE6-3236-490E-A728-FDD5B2759418}" type="slidenum">
              <a:rPr lang="en-US" smtClean="0"/>
              <a:t>5</a:t>
            </a:fld>
            <a:endParaRPr lang="en-US"/>
          </a:p>
        </p:txBody>
      </p:sp>
    </p:spTree>
    <p:extLst>
      <p:ext uri="{BB962C8B-B14F-4D97-AF65-F5344CB8AC3E}">
        <p14:creationId xmlns:p14="http://schemas.microsoft.com/office/powerpoint/2010/main" val="21456244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**Activity – filling out advance directives forms** in class activity– discuss in class the directives and what they mean.  Fill out directives for themselves.</a:t>
            </a:r>
          </a:p>
        </p:txBody>
      </p:sp>
      <p:sp>
        <p:nvSpPr>
          <p:cNvPr id="4" name="Slide Number Placeholder 3"/>
          <p:cNvSpPr>
            <a:spLocks noGrp="1"/>
          </p:cNvSpPr>
          <p:nvPr>
            <p:ph type="sldNum" sz="quarter" idx="5"/>
          </p:nvPr>
        </p:nvSpPr>
        <p:spPr/>
        <p:txBody>
          <a:bodyPr/>
          <a:lstStyle/>
          <a:p>
            <a:fld id="{2FA88DE6-3236-490E-A728-FDD5B2759418}" type="slidenum">
              <a:rPr lang="en-US" smtClean="0"/>
              <a:t>6</a:t>
            </a:fld>
            <a:endParaRPr lang="en-US"/>
          </a:p>
        </p:txBody>
      </p:sp>
    </p:spTree>
    <p:extLst>
      <p:ext uri="{BB962C8B-B14F-4D97-AF65-F5344CB8AC3E}">
        <p14:creationId xmlns:p14="http://schemas.microsoft.com/office/powerpoint/2010/main" val="33863453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In determining your wishes, think about your values. Consider how important it is to you to be independent and self-sufficient, and identify what circumstances might make you feel like your life is not worth living. Would you want treatment to extend your life in any situation? All situations? Would you want treatment only if a cure is possible? (</a:t>
            </a:r>
            <a:r>
              <a:rPr lang="en-US" sz="1200" b="0" i="0" u="none" strike="noStrike" kern="1200" dirty="0" err="1">
                <a:solidFill>
                  <a:schemeClr val="tx1"/>
                </a:solidFill>
                <a:effectLst/>
                <a:latin typeface="+mn-lt"/>
                <a:ea typeface="+mn-ea"/>
                <a:cs typeface="+mn-cs"/>
              </a:rPr>
              <a:t>MayoClinic</a:t>
            </a:r>
            <a:r>
              <a:rPr lang="en-US" sz="1200" b="0" i="0" u="none" strike="noStrike" kern="1200" dirty="0">
                <a:solidFill>
                  <a:schemeClr val="tx1"/>
                </a:solidFill>
                <a:effectLst/>
                <a:latin typeface="+mn-lt"/>
                <a:ea typeface="+mn-ea"/>
                <a:cs typeface="+mn-cs"/>
              </a:rPr>
              <a:t>, 2018).</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In general, review directives (1) with new diagnosis; (2) change in marital status; (3) every 10 years</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Unlike advanced directives/living will – simply naming a healthcare power of attorney just gives the decision-making power to someone else, with few specific directions on how to act.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Ethical Principle: Autonomy. While you are mentally capable of making your own decisions, you provide the required consent, but HCPs must look to other sources when you are incapacitated. If your living will provides instructions for the situation at hand, your physicians must look to that document since it acts as consent given in advance. If your medical situation falls outside the scope of your living will, your physicians may look to the agent you named in your health care power of attorney or, if you did not name an agent, to your next of kin to give consent on your behalf. For example, your living will may not address a situation where you are in a coma and need a lifesaving surgery. Thus, your doctors must receive consent from somewhere else.</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Though your caregivers are supposed to honor living wills, they may choose not to if your family objects strenuously enough. For example, HCPs may not want to terminate life-sustaining care, like mechanical </a:t>
            </a:r>
            <a:r>
              <a:rPr lang="en-US" sz="1200" b="0" i="0" u="none" strike="noStrike" kern="1200" dirty="0" err="1">
                <a:solidFill>
                  <a:schemeClr val="tx1"/>
                </a:solidFill>
                <a:effectLst/>
                <a:latin typeface="+mn-lt"/>
                <a:ea typeface="+mn-ea"/>
                <a:cs typeface="+mn-cs"/>
              </a:rPr>
              <a:t>ventiation</a:t>
            </a:r>
            <a:r>
              <a:rPr lang="en-US" sz="1200" b="0" i="0" u="none" strike="noStrike" kern="1200" dirty="0">
                <a:solidFill>
                  <a:schemeClr val="tx1"/>
                </a:solidFill>
                <a:effectLst/>
                <a:latin typeface="+mn-lt"/>
                <a:ea typeface="+mn-ea"/>
                <a:cs typeface="+mn-cs"/>
              </a:rPr>
              <a:t>, if they are concerned that your family might pursue a lawsuit or other court action. Since the decision to take away your life support becomes </a:t>
            </a:r>
            <a:r>
              <a:rPr lang="en-US" sz="1200" b="1" i="0" u="none" strike="noStrike" kern="1200" dirty="0">
                <a:solidFill>
                  <a:schemeClr val="tx1"/>
                </a:solidFill>
                <a:effectLst/>
                <a:latin typeface="+mn-lt"/>
                <a:ea typeface="+mn-ea"/>
                <a:cs typeface="+mn-cs"/>
              </a:rPr>
              <a:t>irreversible</a:t>
            </a:r>
            <a:r>
              <a:rPr lang="en-US" sz="1200" b="0" i="0" u="none" strike="noStrike" kern="1200" dirty="0">
                <a:solidFill>
                  <a:schemeClr val="tx1"/>
                </a:solidFill>
                <a:effectLst/>
                <a:latin typeface="+mn-lt"/>
                <a:ea typeface="+mn-ea"/>
                <a:cs typeface="+mn-cs"/>
              </a:rPr>
              <a:t> once you pass away, your HCPs will likely take steps to ensure they are making the best decisions possible before removing support.</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In general, next of kin are ranked as follows: spouse, children, grandchildren, parents, siblings, nieces/nephews, etc.</a:t>
            </a:r>
            <a:endParaRPr lang="en-US" dirty="0"/>
          </a:p>
        </p:txBody>
      </p:sp>
      <p:sp>
        <p:nvSpPr>
          <p:cNvPr id="4" name="Slide Number Placeholder 3"/>
          <p:cNvSpPr>
            <a:spLocks noGrp="1"/>
          </p:cNvSpPr>
          <p:nvPr>
            <p:ph type="sldNum" sz="quarter" idx="5"/>
          </p:nvPr>
        </p:nvSpPr>
        <p:spPr/>
        <p:txBody>
          <a:bodyPr/>
          <a:lstStyle/>
          <a:p>
            <a:fld id="{2FA88DE6-3236-490E-A728-FDD5B2759418}" type="slidenum">
              <a:rPr lang="en-US" smtClean="0"/>
              <a:t>8</a:t>
            </a:fld>
            <a:endParaRPr lang="en-US"/>
          </a:p>
        </p:txBody>
      </p:sp>
    </p:spTree>
    <p:extLst>
      <p:ext uri="{BB962C8B-B14F-4D97-AF65-F5344CB8AC3E}">
        <p14:creationId xmlns:p14="http://schemas.microsoft.com/office/powerpoint/2010/main" val="28366904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Video (22 minutes)</a:t>
            </a:r>
          </a:p>
        </p:txBody>
      </p:sp>
      <p:sp>
        <p:nvSpPr>
          <p:cNvPr id="4" name="Slide Number Placeholder 3"/>
          <p:cNvSpPr>
            <a:spLocks noGrp="1"/>
          </p:cNvSpPr>
          <p:nvPr>
            <p:ph type="sldNum" sz="quarter" idx="5"/>
          </p:nvPr>
        </p:nvSpPr>
        <p:spPr/>
        <p:txBody>
          <a:bodyPr/>
          <a:lstStyle/>
          <a:p>
            <a:fld id="{2FA88DE6-3236-490E-A728-FDD5B2759418}" type="slidenum">
              <a:rPr lang="en-US" smtClean="0"/>
              <a:t>9</a:t>
            </a:fld>
            <a:endParaRPr lang="en-US"/>
          </a:p>
        </p:txBody>
      </p:sp>
    </p:spTree>
    <p:extLst>
      <p:ext uri="{BB962C8B-B14F-4D97-AF65-F5344CB8AC3E}">
        <p14:creationId xmlns:p14="http://schemas.microsoft.com/office/powerpoint/2010/main" val="1337251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Nurses are witnesses to some of the most vulnerable and sensitive events in patients’ and families’ lives. End of life is one of those events. Competent, compassionate, and effective end-of life care is a crucial competency for nurses to alleviate the suffering of patients and families (</a:t>
            </a:r>
            <a:r>
              <a:rPr lang="en-US" dirty="0" err="1"/>
              <a:t>D’Antonio</a:t>
            </a:r>
            <a:r>
              <a:rPr lang="en-US" dirty="0"/>
              <a:t>, 2017; Sherman et a., 2005).</a:t>
            </a:r>
          </a:p>
          <a:p>
            <a:endParaRPr lang="en-US" dirty="0"/>
          </a:p>
          <a:p>
            <a:r>
              <a:rPr lang="en-US" dirty="0"/>
              <a:t>Expert end-of-life care enables patients to cope with the burden of pain and uncomfortable symptoms and gives them capacity to experience their spirituality to the fullest. The dying experience is forever carried in the life story of those for whom the nurse cares (</a:t>
            </a:r>
            <a:r>
              <a:rPr lang="en-US" dirty="0" err="1"/>
              <a:t>D’Antonio</a:t>
            </a:r>
            <a:r>
              <a:rPr lang="en-US" dirty="0"/>
              <a:t>, 2017)</a:t>
            </a:r>
          </a:p>
          <a:p>
            <a:endParaRPr lang="en-US" dirty="0"/>
          </a:p>
          <a:p>
            <a:r>
              <a:rPr lang="en-US" dirty="0"/>
              <a:t>Dying in one’s home, surrounded by family, was the norm until the middle of the 20th century, when the advent of modern medicine greatly altered this trend. The place of death shifted to hospitals and nursing homes, with inadequate focus on pain and symptom management, and little consideration of emotional and spiritual needs. (</a:t>
            </a:r>
            <a:r>
              <a:rPr lang="en-US" dirty="0" err="1"/>
              <a:t>D’Antonio</a:t>
            </a:r>
            <a:r>
              <a:rPr lang="en-US" dirty="0"/>
              <a:t>, 2017).</a:t>
            </a:r>
          </a:p>
          <a:p>
            <a:endParaRPr lang="en-US" dirty="0"/>
          </a:p>
          <a:p>
            <a:r>
              <a:rPr lang="en-US" dirty="0"/>
              <a:t>BUT – is keeping patients alive because we can really the ethical thing to do?</a:t>
            </a:r>
          </a:p>
        </p:txBody>
      </p:sp>
      <p:sp>
        <p:nvSpPr>
          <p:cNvPr id="4" name="Slide Number Placeholder 3"/>
          <p:cNvSpPr>
            <a:spLocks noGrp="1"/>
          </p:cNvSpPr>
          <p:nvPr>
            <p:ph type="sldNum" sz="quarter" idx="5"/>
          </p:nvPr>
        </p:nvSpPr>
        <p:spPr/>
        <p:txBody>
          <a:bodyPr/>
          <a:lstStyle/>
          <a:p>
            <a:fld id="{2FA88DE6-3236-490E-A728-FDD5B2759418}" type="slidenum">
              <a:rPr lang="en-US" smtClean="0"/>
              <a:t>10</a:t>
            </a:fld>
            <a:endParaRPr lang="en-US"/>
          </a:p>
        </p:txBody>
      </p:sp>
    </p:spTree>
    <p:extLst>
      <p:ext uri="{BB962C8B-B14F-4D97-AF65-F5344CB8AC3E}">
        <p14:creationId xmlns:p14="http://schemas.microsoft.com/office/powerpoint/2010/main" val="168351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Caregiver</a:t>
            </a:r>
            <a:r>
              <a:rPr lang="en-US" dirty="0"/>
              <a:t> – create a supportive environment; can promise to do all you can to make the patient comfortable</a:t>
            </a:r>
          </a:p>
          <a:p>
            <a:r>
              <a:rPr lang="en-US" b="1" dirty="0"/>
              <a:t>Advocate</a:t>
            </a:r>
            <a:r>
              <a:rPr lang="en-US" dirty="0"/>
              <a:t> – don’t move the patient unless the patient/family request the change (acute care to NH – will they survive it?  Is it worth it for them to pass in an ambulance?)  Cultural and spiritual aspects of care – Catholic – does a priest need to be called?  Jewish – are there certain prayers that </a:t>
            </a:r>
            <a:r>
              <a:rPr lang="en-US" dirty="0" err="1"/>
              <a:t>woud</a:t>
            </a:r>
            <a:r>
              <a:rPr lang="en-US" dirty="0"/>
              <a:t> be comforting?  NEVER assume what they want.  Let them ask for specifics.  Some self-reported Catholics may feel uncomfortable having a priest called or do not want anointment.</a:t>
            </a:r>
          </a:p>
          <a:p>
            <a:r>
              <a:rPr lang="en-US" b="1" dirty="0"/>
              <a:t>Educator</a:t>
            </a:r>
            <a:r>
              <a:rPr lang="en-US" dirty="0"/>
              <a:t> – signs of death (universal signs of imminent death such as decreased urine output, cold and mottled extremities, respiratory congestion, and changes in vital signs such as a drop in blood pressure, with an increase in heart rate and respiratory rate) and signs/symptoms of the dying process (confusion, disorientation, delirium, weakness, fatigue, </a:t>
            </a:r>
            <a:r>
              <a:rPr lang="en-US" dirty="0" err="1"/>
              <a:t>increaseddrowsinessorsleeping,decreased</a:t>
            </a:r>
            <a:r>
              <a:rPr lang="en-US" dirty="0"/>
              <a:t> intake, lack of swallowing, energy surges, restlessness, agitation, fever, or change in bowel function resulting in diarrhea or constipation and incontinence).  Teach the family comfort measures for these signs/symptoms.  </a:t>
            </a:r>
          </a:p>
          <a:p>
            <a:r>
              <a:rPr lang="en-US" dirty="0"/>
              <a:t>**NOT ALL PATIENTS experience these signs/symptoms and there is no sequence.  One may not lead imminently to the other</a:t>
            </a:r>
          </a:p>
          <a:p>
            <a:r>
              <a:rPr lang="en-US" b="1" dirty="0"/>
              <a:t>Supporter</a:t>
            </a:r>
            <a:r>
              <a:rPr lang="en-US" dirty="0"/>
              <a:t> – families and patients may fear the dying process and need psychological and spiritual support.</a:t>
            </a:r>
          </a:p>
          <a:p>
            <a:r>
              <a:rPr lang="en-US" dirty="0"/>
              <a:t>**What are some common fears?  Will death be painful?  How will I (family) react when death occurs?  How will I (family) know when the patient is dead?  Will the last dose of medication be the thing that caused death?  **PEDS – art/play therapy to help the child, be there to support child so they have an out and don’t make their parents feel bad– offer siblings avenues to be involved – hold their sister, be able to voice their own emotions as well.</a:t>
            </a:r>
          </a:p>
          <a:p>
            <a:endParaRPr lang="en-US" dirty="0"/>
          </a:p>
          <a:p>
            <a:r>
              <a:rPr lang="en-US" b="1" dirty="0"/>
              <a:t>Empathy</a:t>
            </a:r>
            <a:r>
              <a:rPr lang="en-US" dirty="0"/>
              <a:t> – can you place yourself in someone else’s situation?  This is different from sympathy – it is a shared feeling. It can be brief, but allows for a more meaningful connection between nurse and patient.  Recognize the feelings of others, validate their feelings, support them.</a:t>
            </a:r>
          </a:p>
          <a:p>
            <a:r>
              <a:rPr lang="en-US" b="1" dirty="0"/>
              <a:t>Genuine/trustworthy/</a:t>
            </a:r>
            <a:r>
              <a:rPr lang="en-US" b="1" dirty="0" err="1"/>
              <a:t>nonjudgemental</a:t>
            </a:r>
            <a:r>
              <a:rPr lang="en-US" b="1" dirty="0"/>
              <a:t> </a:t>
            </a:r>
            <a:r>
              <a:rPr lang="en-US" dirty="0"/>
              <a:t>– can you give a sense of openness?  Can you see past your own biases related to cares?  Can you respect their wishes? </a:t>
            </a:r>
          </a:p>
          <a:p>
            <a:r>
              <a:rPr lang="en-US" dirty="0"/>
              <a:t>**Pediatric patient with a terminal illness – can you respect the parent’s wishes to NOT tell the child they are dying or the illness is terminal?</a:t>
            </a:r>
          </a:p>
          <a:p>
            <a:r>
              <a:rPr lang="en-US" b="1" dirty="0"/>
              <a:t>Critical thinking </a:t>
            </a:r>
            <a:r>
              <a:rPr lang="en-US" dirty="0"/>
              <a:t>– give informed decisions (what is the ventilator doing?  Are there responses?  What to expect next?  What are your opinions…..ethics…..)</a:t>
            </a:r>
          </a:p>
          <a:p>
            <a:endParaRPr lang="en-US" dirty="0"/>
          </a:p>
          <a:p>
            <a:r>
              <a:rPr lang="en-US" dirty="0"/>
              <a:t>No matter where death occurs, nurses have the responsibility to create a supportive, physical, emotional, social, and spiritual care environment (Sherman et al., 2005).  (neonates, pediatrics, hospice at home, ICU, etc.)</a:t>
            </a:r>
          </a:p>
        </p:txBody>
      </p:sp>
      <p:sp>
        <p:nvSpPr>
          <p:cNvPr id="4" name="Slide Number Placeholder 3"/>
          <p:cNvSpPr>
            <a:spLocks noGrp="1"/>
          </p:cNvSpPr>
          <p:nvPr>
            <p:ph type="sldNum" sz="quarter" idx="5"/>
          </p:nvPr>
        </p:nvSpPr>
        <p:spPr/>
        <p:txBody>
          <a:bodyPr/>
          <a:lstStyle/>
          <a:p>
            <a:fld id="{2FA88DE6-3236-490E-A728-FDD5B2759418}" type="slidenum">
              <a:rPr lang="en-US" smtClean="0"/>
              <a:t>11</a:t>
            </a:fld>
            <a:endParaRPr lang="en-US"/>
          </a:p>
        </p:txBody>
      </p:sp>
    </p:spTree>
    <p:extLst>
      <p:ext uri="{BB962C8B-B14F-4D97-AF65-F5344CB8AC3E}">
        <p14:creationId xmlns:p14="http://schemas.microsoft.com/office/powerpoint/2010/main" val="2385354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Medications can alleviate pain and suffering.  Can be narcotic: fentanyl, morphine, </a:t>
            </a:r>
            <a:r>
              <a:rPr lang="en-US" dirty="0" err="1"/>
              <a:t>dilaudid</a:t>
            </a:r>
            <a:r>
              <a:rPr lang="en-US" dirty="0"/>
              <a:t> – can be used for pain OR to help with air hunger for patients dying from cardio/pulmonary disorders (but also present in cancer, CVA, </a:t>
            </a:r>
            <a:r>
              <a:rPr lang="en-US" dirty="0" err="1"/>
              <a:t>etc</a:t>
            </a:r>
            <a:r>
              <a:rPr lang="en-US" dirty="0"/>
              <a:t>) and </a:t>
            </a:r>
            <a:r>
              <a:rPr lang="en-US" dirty="0" err="1"/>
              <a:t>non-narcotic:scopalamine</a:t>
            </a:r>
            <a:r>
              <a:rPr lang="en-US" dirty="0"/>
              <a:t> patches for nausea; atropine drops for secretions “death rattle”, </a:t>
            </a:r>
            <a:r>
              <a:rPr lang="en-US" dirty="0" err="1"/>
              <a:t>benzodiazepenes</a:t>
            </a:r>
            <a:r>
              <a:rPr lang="en-US" dirty="0"/>
              <a:t> for agitations.</a:t>
            </a:r>
          </a:p>
          <a:p>
            <a:endParaRPr lang="en-US" dirty="0"/>
          </a:p>
          <a:p>
            <a:r>
              <a:rPr lang="en-US" dirty="0"/>
              <a:t>Reassurance that adequate pain management is a priority so that the patient does not suffer is needed to help support the family.</a:t>
            </a:r>
          </a:p>
          <a:p>
            <a:endParaRPr lang="en-US" dirty="0"/>
          </a:p>
          <a:p>
            <a:r>
              <a:rPr lang="en-US" dirty="0"/>
              <a:t>**Reflection on self-regulation **in </a:t>
            </a:r>
            <a:r>
              <a:rPr lang="en-US"/>
              <a:t>class activity** </a:t>
            </a:r>
            <a:r>
              <a:rPr lang="en-US" dirty="0"/>
              <a:t>– comfort care patient – respirations are agonal, patient is not responsive</a:t>
            </a:r>
          </a:p>
          <a:p>
            <a:endParaRPr lang="en-US" dirty="0"/>
          </a:p>
          <a:p>
            <a:r>
              <a:rPr lang="en-US" dirty="0"/>
              <a:t>family requests “something to make them comfortable”</a:t>
            </a:r>
          </a:p>
          <a:p>
            <a:r>
              <a:rPr lang="en-US" dirty="0"/>
              <a:t>Vs</a:t>
            </a:r>
          </a:p>
          <a:p>
            <a:r>
              <a:rPr lang="en-US" dirty="0"/>
              <a:t>“I can’t handle this – why is it taking so long, can’t you give him some more morphine to hurry this along?”</a:t>
            </a:r>
          </a:p>
        </p:txBody>
      </p:sp>
      <p:sp>
        <p:nvSpPr>
          <p:cNvPr id="4" name="Slide Number Placeholder 3"/>
          <p:cNvSpPr>
            <a:spLocks noGrp="1"/>
          </p:cNvSpPr>
          <p:nvPr>
            <p:ph type="sldNum" sz="quarter" idx="5"/>
          </p:nvPr>
        </p:nvSpPr>
        <p:spPr/>
        <p:txBody>
          <a:bodyPr/>
          <a:lstStyle/>
          <a:p>
            <a:fld id="{2FA88DE6-3236-490E-A728-FDD5B2759418}" type="slidenum">
              <a:rPr lang="en-US" smtClean="0"/>
              <a:t>12</a:t>
            </a:fld>
            <a:endParaRPr lang="en-US"/>
          </a:p>
        </p:txBody>
      </p:sp>
    </p:spTree>
    <p:extLst>
      <p:ext uri="{BB962C8B-B14F-4D97-AF65-F5344CB8AC3E}">
        <p14:creationId xmlns:p14="http://schemas.microsoft.com/office/powerpoint/2010/main" val="3110157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**Coroner Cases may change the way you take care of a deceased patient’s body.</a:t>
            </a:r>
          </a:p>
          <a:p>
            <a:endParaRPr lang="en-US" dirty="0"/>
          </a:p>
          <a:p>
            <a:r>
              <a:rPr lang="en-US" dirty="0"/>
              <a:t>Goal is to provide a personal closure experience for the family, leaving them with memories of the deceased as a loved one and NOT a patient.</a:t>
            </a:r>
          </a:p>
        </p:txBody>
      </p:sp>
      <p:sp>
        <p:nvSpPr>
          <p:cNvPr id="4" name="Slide Number Placeholder 3"/>
          <p:cNvSpPr>
            <a:spLocks noGrp="1"/>
          </p:cNvSpPr>
          <p:nvPr>
            <p:ph type="sldNum" sz="quarter" idx="5"/>
          </p:nvPr>
        </p:nvSpPr>
        <p:spPr/>
        <p:txBody>
          <a:bodyPr/>
          <a:lstStyle/>
          <a:p>
            <a:fld id="{2FA88DE6-3236-490E-A728-FDD5B2759418}" type="slidenum">
              <a:rPr lang="en-US" smtClean="0"/>
              <a:t>13</a:t>
            </a:fld>
            <a:endParaRPr lang="en-US"/>
          </a:p>
        </p:txBody>
      </p:sp>
    </p:spTree>
    <p:extLst>
      <p:ext uri="{BB962C8B-B14F-4D97-AF65-F5344CB8AC3E}">
        <p14:creationId xmlns:p14="http://schemas.microsoft.com/office/powerpoint/2010/main" val="10368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10/3/2019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10/3/2019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10/3/2019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10/3/2019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10/3/2019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10/3/2019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10/3/2019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10/3/2019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etflix.com/watch/80106307?trackId=13752289&amp;tctx=0%2C0%2Ce4e6399eece049fa1f201aa5d3210abd942fc9ba%3Acec355276a42f3cedada392b2333dd2dbc655bc2%2C%2C"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BBD3B-2E12-4FE0-92FC-02347915F5FC}"/>
              </a:ext>
            </a:extLst>
          </p:cNvPr>
          <p:cNvSpPr>
            <a:spLocks noGrp="1"/>
          </p:cNvSpPr>
          <p:nvPr>
            <p:ph type="ctrTitle"/>
          </p:nvPr>
        </p:nvSpPr>
        <p:spPr/>
        <p:txBody>
          <a:bodyPr/>
          <a:lstStyle/>
          <a:p>
            <a:r>
              <a:rPr lang="en-US" dirty="0"/>
              <a:t>End of Life Care:</a:t>
            </a:r>
          </a:p>
        </p:txBody>
      </p:sp>
      <p:sp>
        <p:nvSpPr>
          <p:cNvPr id="3" name="Subtitle 2">
            <a:extLst>
              <a:ext uri="{FF2B5EF4-FFF2-40B4-BE49-F238E27FC236}">
                <a16:creationId xmlns:a16="http://schemas.microsoft.com/office/drawing/2014/main" id="{F2221632-5C49-4B64-B44B-F4E94145C197}"/>
              </a:ext>
            </a:extLst>
          </p:cNvPr>
          <p:cNvSpPr>
            <a:spLocks noGrp="1"/>
          </p:cNvSpPr>
          <p:nvPr>
            <p:ph type="subTitle" idx="1"/>
          </p:nvPr>
        </p:nvSpPr>
        <p:spPr/>
        <p:txBody>
          <a:bodyPr>
            <a:normAutofit fontScale="92500" lnSpcReduction="20000"/>
          </a:bodyPr>
          <a:lstStyle/>
          <a:p>
            <a:r>
              <a:rPr lang="en-US" dirty="0"/>
              <a:t>Legal and Ethical Issues and Pain Management</a:t>
            </a:r>
          </a:p>
          <a:p>
            <a:endParaRPr lang="en-US" dirty="0"/>
          </a:p>
          <a:p>
            <a:r>
              <a:rPr lang="en-US" dirty="0"/>
              <a:t>Presented by:</a:t>
            </a:r>
          </a:p>
          <a:p>
            <a:r>
              <a:rPr lang="en-US" dirty="0"/>
              <a:t>Katie Mathern </a:t>
            </a:r>
          </a:p>
        </p:txBody>
      </p:sp>
    </p:spTree>
    <p:extLst>
      <p:ext uri="{BB962C8B-B14F-4D97-AF65-F5344CB8AC3E}">
        <p14:creationId xmlns:p14="http://schemas.microsoft.com/office/powerpoint/2010/main" val="18937179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B7431-4EDF-4298-8C2F-01A9CC2D447A}"/>
              </a:ext>
            </a:extLst>
          </p:cNvPr>
          <p:cNvSpPr>
            <a:spLocks noGrp="1"/>
          </p:cNvSpPr>
          <p:nvPr>
            <p:ph type="title"/>
          </p:nvPr>
        </p:nvSpPr>
        <p:spPr>
          <a:xfrm>
            <a:off x="3344216" y="2074730"/>
            <a:ext cx="5490224" cy="668470"/>
          </a:xfrm>
        </p:spPr>
        <p:txBody>
          <a:bodyPr>
            <a:normAutofit fontScale="90000"/>
          </a:bodyPr>
          <a:lstStyle/>
          <a:p>
            <a:r>
              <a:rPr lang="en-US" dirty="0"/>
              <a:t>End-of-Life Nursing Care</a:t>
            </a:r>
          </a:p>
        </p:txBody>
      </p:sp>
      <p:sp>
        <p:nvSpPr>
          <p:cNvPr id="3" name="Text Placeholder 2">
            <a:extLst>
              <a:ext uri="{FF2B5EF4-FFF2-40B4-BE49-F238E27FC236}">
                <a16:creationId xmlns:a16="http://schemas.microsoft.com/office/drawing/2014/main" id="{DFC28430-F234-493B-8171-CCC24BD7E15D}"/>
              </a:ext>
            </a:extLst>
          </p:cNvPr>
          <p:cNvSpPr>
            <a:spLocks noGrp="1"/>
          </p:cNvSpPr>
          <p:nvPr>
            <p:ph type="body" idx="1"/>
          </p:nvPr>
        </p:nvSpPr>
        <p:spPr>
          <a:xfrm>
            <a:off x="3344215" y="3200399"/>
            <a:ext cx="5490223" cy="2030221"/>
          </a:xfrm>
        </p:spPr>
        <p:txBody>
          <a:bodyPr>
            <a:normAutofit/>
          </a:bodyPr>
          <a:lstStyle/>
          <a:p>
            <a:r>
              <a:rPr lang="en-US" sz="2000" i="1" dirty="0"/>
              <a:t> “Even though I walk through the valley of the shadow of death, I fear no evil, for you are with me” </a:t>
            </a:r>
          </a:p>
          <a:p>
            <a:pPr algn="r"/>
            <a:r>
              <a:rPr lang="en-US" sz="2000" dirty="0"/>
              <a:t>- Psalm 23:4</a:t>
            </a:r>
          </a:p>
        </p:txBody>
      </p:sp>
    </p:spTree>
    <p:extLst>
      <p:ext uri="{BB962C8B-B14F-4D97-AF65-F5344CB8AC3E}">
        <p14:creationId xmlns:p14="http://schemas.microsoft.com/office/powerpoint/2010/main" val="664139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23C14-2939-4648-BA76-F33DD27C7321}"/>
              </a:ext>
            </a:extLst>
          </p:cNvPr>
          <p:cNvSpPr>
            <a:spLocks noGrp="1"/>
          </p:cNvSpPr>
          <p:nvPr>
            <p:ph type="title"/>
          </p:nvPr>
        </p:nvSpPr>
        <p:spPr/>
        <p:txBody>
          <a:bodyPr/>
          <a:lstStyle/>
          <a:p>
            <a:r>
              <a:rPr lang="en-US" dirty="0"/>
              <a:t>End-Of-Life Care</a:t>
            </a:r>
          </a:p>
        </p:txBody>
      </p:sp>
      <p:sp>
        <p:nvSpPr>
          <p:cNvPr id="3" name="Content Placeholder 2">
            <a:extLst>
              <a:ext uri="{FF2B5EF4-FFF2-40B4-BE49-F238E27FC236}">
                <a16:creationId xmlns:a16="http://schemas.microsoft.com/office/drawing/2014/main" id="{F82B49F7-624C-44CB-99FB-835386C72F35}"/>
              </a:ext>
            </a:extLst>
          </p:cNvPr>
          <p:cNvSpPr>
            <a:spLocks noGrp="1"/>
          </p:cNvSpPr>
          <p:nvPr>
            <p:ph idx="1"/>
          </p:nvPr>
        </p:nvSpPr>
        <p:spPr/>
        <p:txBody>
          <a:bodyPr>
            <a:normAutofit/>
          </a:bodyPr>
          <a:lstStyle/>
          <a:p>
            <a:r>
              <a:rPr lang="en-US" sz="2000" dirty="0"/>
              <a:t>Professional Roles</a:t>
            </a:r>
          </a:p>
          <a:p>
            <a:pPr lvl="1"/>
            <a:r>
              <a:rPr lang="en-US" sz="1800" dirty="0"/>
              <a:t>Caregiver</a:t>
            </a:r>
          </a:p>
          <a:p>
            <a:pPr lvl="1"/>
            <a:r>
              <a:rPr lang="en-US" sz="1800" dirty="0"/>
              <a:t>Advocate</a:t>
            </a:r>
          </a:p>
          <a:p>
            <a:pPr lvl="1"/>
            <a:r>
              <a:rPr lang="en-US" sz="1800" dirty="0"/>
              <a:t>Educator</a:t>
            </a:r>
          </a:p>
          <a:p>
            <a:pPr lvl="1"/>
            <a:r>
              <a:rPr lang="en-US" sz="1800" dirty="0"/>
              <a:t>Supporter</a:t>
            </a:r>
          </a:p>
          <a:p>
            <a:r>
              <a:rPr lang="en-US" sz="2000" dirty="0"/>
              <a:t>Individual Traits</a:t>
            </a:r>
          </a:p>
          <a:p>
            <a:pPr lvl="1"/>
            <a:r>
              <a:rPr lang="en-US" sz="1800" dirty="0"/>
              <a:t>Empathy</a:t>
            </a:r>
          </a:p>
          <a:p>
            <a:pPr lvl="1"/>
            <a:r>
              <a:rPr lang="en-US" sz="1800" dirty="0"/>
              <a:t>Genuineness</a:t>
            </a:r>
          </a:p>
          <a:p>
            <a:pPr lvl="1"/>
            <a:r>
              <a:rPr lang="en-US" sz="1800" dirty="0"/>
              <a:t>Trustworthiness</a:t>
            </a:r>
          </a:p>
          <a:p>
            <a:pPr lvl="1"/>
            <a:r>
              <a:rPr lang="en-US" sz="1800" dirty="0" err="1"/>
              <a:t>Nonjudgemental</a:t>
            </a:r>
            <a:r>
              <a:rPr lang="en-US" sz="1800" dirty="0"/>
              <a:t> Acceptance</a:t>
            </a:r>
          </a:p>
          <a:p>
            <a:pPr lvl="1"/>
            <a:r>
              <a:rPr lang="en-US" sz="1800" dirty="0"/>
              <a:t>Critical Thinking</a:t>
            </a:r>
          </a:p>
        </p:txBody>
      </p:sp>
      <p:sp>
        <p:nvSpPr>
          <p:cNvPr id="4" name="Text Placeholder 3">
            <a:extLst>
              <a:ext uri="{FF2B5EF4-FFF2-40B4-BE49-F238E27FC236}">
                <a16:creationId xmlns:a16="http://schemas.microsoft.com/office/drawing/2014/main" id="{A93FB1A6-6FA4-4EB4-9FE2-7BB8783D826B}"/>
              </a:ext>
            </a:extLst>
          </p:cNvPr>
          <p:cNvSpPr>
            <a:spLocks noGrp="1"/>
          </p:cNvSpPr>
          <p:nvPr>
            <p:ph type="body" sz="half" idx="2"/>
          </p:nvPr>
        </p:nvSpPr>
        <p:spPr/>
        <p:txBody>
          <a:bodyPr/>
          <a:lstStyle/>
          <a:p>
            <a:r>
              <a:rPr lang="en-US" dirty="0"/>
              <a:t>Nursing Characteristics</a:t>
            </a:r>
          </a:p>
        </p:txBody>
      </p:sp>
    </p:spTree>
    <p:extLst>
      <p:ext uri="{BB962C8B-B14F-4D97-AF65-F5344CB8AC3E}">
        <p14:creationId xmlns:p14="http://schemas.microsoft.com/office/powerpoint/2010/main" val="425881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48569-DAEB-4EA8-980A-67D5D9B2D12B}"/>
              </a:ext>
            </a:extLst>
          </p:cNvPr>
          <p:cNvSpPr>
            <a:spLocks noGrp="1"/>
          </p:cNvSpPr>
          <p:nvPr>
            <p:ph type="title"/>
          </p:nvPr>
        </p:nvSpPr>
        <p:spPr/>
        <p:txBody>
          <a:bodyPr>
            <a:normAutofit/>
          </a:bodyPr>
          <a:lstStyle/>
          <a:p>
            <a:r>
              <a:rPr lang="en-US" sz="3200" dirty="0"/>
              <a:t>End-of-Life Care</a:t>
            </a:r>
            <a:br>
              <a:rPr lang="en-US" sz="3200" dirty="0"/>
            </a:br>
            <a:r>
              <a:rPr lang="en-US" sz="1800" dirty="0">
                <a:latin typeface="+mn-lt"/>
              </a:rPr>
              <a:t>Managing Pain</a:t>
            </a:r>
            <a:endParaRPr lang="en-US" sz="3200" dirty="0">
              <a:latin typeface="+mn-lt"/>
            </a:endParaRPr>
          </a:p>
        </p:txBody>
      </p:sp>
      <p:sp>
        <p:nvSpPr>
          <p:cNvPr id="3" name="Content Placeholder 2">
            <a:extLst>
              <a:ext uri="{FF2B5EF4-FFF2-40B4-BE49-F238E27FC236}">
                <a16:creationId xmlns:a16="http://schemas.microsoft.com/office/drawing/2014/main" id="{6FFCB80D-9612-4BE8-B072-E5D881E29B78}"/>
              </a:ext>
            </a:extLst>
          </p:cNvPr>
          <p:cNvSpPr>
            <a:spLocks noGrp="1"/>
          </p:cNvSpPr>
          <p:nvPr>
            <p:ph idx="1"/>
          </p:nvPr>
        </p:nvSpPr>
        <p:spPr/>
        <p:txBody>
          <a:bodyPr>
            <a:normAutofit/>
          </a:bodyPr>
          <a:lstStyle/>
          <a:p>
            <a:r>
              <a:rPr lang="en-US" dirty="0"/>
              <a:t>ANA Position Statement (2/23/2018)</a:t>
            </a:r>
          </a:p>
          <a:p>
            <a:pPr lvl="1"/>
            <a:r>
              <a:rPr lang="en-US" dirty="0"/>
              <a:t>Nurses have an ethical responsibility to relieve pain and the suffering it causes</a:t>
            </a:r>
          </a:p>
          <a:p>
            <a:pPr lvl="1"/>
            <a:r>
              <a:rPr lang="en-US" dirty="0"/>
              <a:t>Nurses should provide individualized nursing interventions</a:t>
            </a:r>
          </a:p>
          <a:p>
            <a:pPr lvl="1"/>
            <a:r>
              <a:rPr lang="en-US" dirty="0"/>
              <a:t>The nursing process should guide the nurse’s actions to improve pain management</a:t>
            </a:r>
          </a:p>
          <a:p>
            <a:pPr lvl="1"/>
            <a:r>
              <a:rPr lang="en-US" dirty="0"/>
              <a:t>Multimodal and interprofessional approaches are necessary to achieve pain relief</a:t>
            </a:r>
          </a:p>
          <a:p>
            <a:pPr lvl="1"/>
            <a:r>
              <a:rPr lang="en-US" dirty="0"/>
              <a:t>Pain management modalities should be informed by evidence</a:t>
            </a:r>
          </a:p>
          <a:p>
            <a:pPr lvl="1"/>
            <a:r>
              <a:rPr lang="en-US" dirty="0"/>
              <a:t>Nurses must advocate for policies to assure access to all effective modalities</a:t>
            </a:r>
          </a:p>
          <a:p>
            <a:pPr lvl="1"/>
            <a:r>
              <a:rPr lang="en-US" dirty="0"/>
              <a:t>Nurse leadership is necessary for society to appropriately address the opioid epidemic</a:t>
            </a:r>
          </a:p>
        </p:txBody>
      </p:sp>
    </p:spTree>
    <p:extLst>
      <p:ext uri="{BB962C8B-B14F-4D97-AF65-F5344CB8AC3E}">
        <p14:creationId xmlns:p14="http://schemas.microsoft.com/office/powerpoint/2010/main" val="1859348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48569-DAEB-4EA8-980A-67D5D9B2D12B}"/>
              </a:ext>
            </a:extLst>
          </p:cNvPr>
          <p:cNvSpPr>
            <a:spLocks noGrp="1"/>
          </p:cNvSpPr>
          <p:nvPr>
            <p:ph type="title"/>
          </p:nvPr>
        </p:nvSpPr>
        <p:spPr/>
        <p:txBody>
          <a:bodyPr>
            <a:normAutofit/>
          </a:bodyPr>
          <a:lstStyle/>
          <a:p>
            <a:r>
              <a:rPr lang="en-US" sz="3200" dirty="0"/>
              <a:t>End-of-Life Care</a:t>
            </a:r>
            <a:br>
              <a:rPr lang="en-US" sz="3200" dirty="0"/>
            </a:br>
            <a:r>
              <a:rPr lang="en-US" sz="1800" dirty="0">
                <a:latin typeface="+mn-lt"/>
              </a:rPr>
              <a:t>Post-Mortem Cares</a:t>
            </a:r>
            <a:endParaRPr lang="en-US" sz="3200" dirty="0">
              <a:latin typeface="+mn-lt"/>
            </a:endParaRPr>
          </a:p>
        </p:txBody>
      </p:sp>
      <p:sp>
        <p:nvSpPr>
          <p:cNvPr id="3" name="Content Placeholder 2">
            <a:extLst>
              <a:ext uri="{FF2B5EF4-FFF2-40B4-BE49-F238E27FC236}">
                <a16:creationId xmlns:a16="http://schemas.microsoft.com/office/drawing/2014/main" id="{6FFCB80D-9612-4BE8-B072-E5D881E29B78}"/>
              </a:ext>
            </a:extLst>
          </p:cNvPr>
          <p:cNvSpPr>
            <a:spLocks noGrp="1"/>
          </p:cNvSpPr>
          <p:nvPr>
            <p:ph idx="1"/>
          </p:nvPr>
        </p:nvSpPr>
        <p:spPr/>
        <p:txBody>
          <a:bodyPr>
            <a:normAutofit/>
          </a:bodyPr>
          <a:lstStyle/>
          <a:p>
            <a:r>
              <a:rPr lang="en-US" dirty="0"/>
              <a:t>Care of the body</a:t>
            </a:r>
          </a:p>
          <a:p>
            <a:pPr lvl="1"/>
            <a:r>
              <a:rPr lang="en-US" dirty="0"/>
              <a:t>Remove tubes/lines/equipment*</a:t>
            </a:r>
          </a:p>
          <a:p>
            <a:pPr lvl="1"/>
            <a:r>
              <a:rPr lang="en-US" dirty="0"/>
              <a:t>Clean the body</a:t>
            </a:r>
          </a:p>
          <a:p>
            <a:pPr lvl="1"/>
            <a:r>
              <a:rPr lang="en-US" dirty="0"/>
              <a:t>Dentures in</a:t>
            </a:r>
          </a:p>
          <a:p>
            <a:pPr lvl="1"/>
            <a:r>
              <a:rPr lang="en-US" dirty="0"/>
              <a:t>HOB 30 degrees</a:t>
            </a:r>
          </a:p>
          <a:p>
            <a:r>
              <a:rPr lang="en-US" dirty="0"/>
              <a:t>Assist with calling the funeral home</a:t>
            </a:r>
          </a:p>
          <a:p>
            <a:r>
              <a:rPr lang="en-US" dirty="0" err="1"/>
              <a:t>HomeHealth</a:t>
            </a:r>
            <a:r>
              <a:rPr lang="en-US" dirty="0"/>
              <a:t> – destroy medications according to policy</a:t>
            </a:r>
          </a:p>
          <a:p>
            <a:r>
              <a:rPr lang="en-US" dirty="0" err="1"/>
              <a:t>LifeSource</a:t>
            </a:r>
            <a:r>
              <a:rPr lang="en-US" dirty="0"/>
              <a:t> (organ donation agency)</a:t>
            </a:r>
          </a:p>
        </p:txBody>
      </p:sp>
    </p:spTree>
    <p:extLst>
      <p:ext uri="{BB962C8B-B14F-4D97-AF65-F5344CB8AC3E}">
        <p14:creationId xmlns:p14="http://schemas.microsoft.com/office/powerpoint/2010/main" val="28099599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3183F-05EB-4386-B0C1-13C9862FBB88}"/>
              </a:ext>
            </a:extLst>
          </p:cNvPr>
          <p:cNvSpPr>
            <a:spLocks noGrp="1"/>
          </p:cNvSpPr>
          <p:nvPr>
            <p:ph type="title"/>
          </p:nvPr>
        </p:nvSpPr>
        <p:spPr/>
        <p:txBody>
          <a:bodyPr/>
          <a:lstStyle/>
          <a:p>
            <a:r>
              <a:rPr lang="en-US" dirty="0"/>
              <a:t>Death &amp; Dying</a:t>
            </a:r>
          </a:p>
        </p:txBody>
      </p:sp>
      <p:sp>
        <p:nvSpPr>
          <p:cNvPr id="3" name="Text Placeholder 2">
            <a:extLst>
              <a:ext uri="{FF2B5EF4-FFF2-40B4-BE49-F238E27FC236}">
                <a16:creationId xmlns:a16="http://schemas.microsoft.com/office/drawing/2014/main" id="{CB79D8A5-2AC8-4CB3-A1A4-F1A8FDA8A471}"/>
              </a:ext>
            </a:extLst>
          </p:cNvPr>
          <p:cNvSpPr>
            <a:spLocks noGrp="1"/>
          </p:cNvSpPr>
          <p:nvPr>
            <p:ph type="body" idx="1"/>
          </p:nvPr>
        </p:nvSpPr>
        <p:spPr/>
        <p:txBody>
          <a:bodyPr/>
          <a:lstStyle/>
          <a:p>
            <a:r>
              <a:rPr lang="en-US" dirty="0"/>
              <a:t>Ethical Issues</a:t>
            </a:r>
          </a:p>
        </p:txBody>
      </p:sp>
    </p:spTree>
    <p:extLst>
      <p:ext uri="{BB962C8B-B14F-4D97-AF65-F5344CB8AC3E}">
        <p14:creationId xmlns:p14="http://schemas.microsoft.com/office/powerpoint/2010/main" val="503888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07FF839-B05D-4C06-A9A7-ABECD460F2BD}"/>
              </a:ext>
            </a:extLst>
          </p:cNvPr>
          <p:cNvSpPr>
            <a:spLocks noGrp="1"/>
          </p:cNvSpPr>
          <p:nvPr>
            <p:ph type="title"/>
          </p:nvPr>
        </p:nvSpPr>
        <p:spPr/>
        <p:txBody>
          <a:bodyPr/>
          <a:lstStyle/>
          <a:p>
            <a:r>
              <a:rPr lang="en-US" dirty="0"/>
              <a:t>Family Presence During Lifesaving Resuscitation</a:t>
            </a:r>
          </a:p>
        </p:txBody>
      </p:sp>
      <p:sp>
        <p:nvSpPr>
          <p:cNvPr id="6" name="Text Placeholder 5">
            <a:extLst>
              <a:ext uri="{FF2B5EF4-FFF2-40B4-BE49-F238E27FC236}">
                <a16:creationId xmlns:a16="http://schemas.microsoft.com/office/drawing/2014/main" id="{797961C3-9A89-4900-B11A-D4C16C2E8ADD}"/>
              </a:ext>
            </a:extLst>
          </p:cNvPr>
          <p:cNvSpPr>
            <a:spLocks noGrp="1"/>
          </p:cNvSpPr>
          <p:nvPr>
            <p:ph type="body" idx="1"/>
          </p:nvPr>
        </p:nvSpPr>
        <p:spPr>
          <a:xfrm>
            <a:off x="5117979" y="459353"/>
            <a:ext cx="6265088" cy="685800"/>
          </a:xfrm>
        </p:spPr>
        <p:txBody>
          <a:bodyPr/>
          <a:lstStyle/>
          <a:p>
            <a:r>
              <a:rPr lang="en-US" dirty="0"/>
              <a:t>Pros</a:t>
            </a:r>
          </a:p>
        </p:txBody>
      </p:sp>
      <p:sp>
        <p:nvSpPr>
          <p:cNvPr id="7" name="Content Placeholder 6">
            <a:extLst>
              <a:ext uri="{FF2B5EF4-FFF2-40B4-BE49-F238E27FC236}">
                <a16:creationId xmlns:a16="http://schemas.microsoft.com/office/drawing/2014/main" id="{45ED4395-8D15-4BA4-86B9-35E6E6F30DC3}"/>
              </a:ext>
            </a:extLst>
          </p:cNvPr>
          <p:cNvSpPr>
            <a:spLocks noGrp="1"/>
          </p:cNvSpPr>
          <p:nvPr>
            <p:ph sz="half" idx="2"/>
          </p:nvPr>
        </p:nvSpPr>
        <p:spPr>
          <a:xfrm>
            <a:off x="5139593" y="1028700"/>
            <a:ext cx="6264350" cy="2637187"/>
          </a:xfrm>
        </p:spPr>
        <p:txBody>
          <a:bodyPr>
            <a:normAutofit lnSpcReduction="10000"/>
          </a:bodyPr>
          <a:lstStyle/>
          <a:p>
            <a:r>
              <a:rPr lang="en-US" dirty="0"/>
              <a:t>Support of the dying patient</a:t>
            </a:r>
          </a:p>
          <a:p>
            <a:r>
              <a:rPr lang="en-US" dirty="0"/>
              <a:t>Witnesses resuscitation gives meaning to the words “We did all we could”</a:t>
            </a:r>
          </a:p>
          <a:p>
            <a:r>
              <a:rPr lang="en-US" dirty="0"/>
              <a:t>Decreases family members feelings of helplessness, anxiety, panic, and guilt</a:t>
            </a:r>
          </a:p>
          <a:p>
            <a:r>
              <a:rPr lang="en-US" dirty="0"/>
              <a:t>Increases staff’s emotional vulnerability, which may benefit the family</a:t>
            </a:r>
          </a:p>
        </p:txBody>
      </p:sp>
      <p:sp>
        <p:nvSpPr>
          <p:cNvPr id="8" name="Text Placeholder 7">
            <a:extLst>
              <a:ext uri="{FF2B5EF4-FFF2-40B4-BE49-F238E27FC236}">
                <a16:creationId xmlns:a16="http://schemas.microsoft.com/office/drawing/2014/main" id="{7E5C6580-CB00-4DEE-8AE3-F160C9007206}"/>
              </a:ext>
            </a:extLst>
          </p:cNvPr>
          <p:cNvSpPr>
            <a:spLocks noGrp="1"/>
          </p:cNvSpPr>
          <p:nvPr>
            <p:ph type="body" sz="quarter" idx="3"/>
          </p:nvPr>
        </p:nvSpPr>
        <p:spPr/>
        <p:txBody>
          <a:bodyPr/>
          <a:lstStyle/>
          <a:p>
            <a:r>
              <a:rPr lang="en-US" dirty="0"/>
              <a:t>Cons</a:t>
            </a:r>
          </a:p>
        </p:txBody>
      </p:sp>
      <p:sp>
        <p:nvSpPr>
          <p:cNvPr id="9" name="Content Placeholder 8">
            <a:extLst>
              <a:ext uri="{FF2B5EF4-FFF2-40B4-BE49-F238E27FC236}">
                <a16:creationId xmlns:a16="http://schemas.microsoft.com/office/drawing/2014/main" id="{464D6D88-61B1-4217-AE7A-43E915181638}"/>
              </a:ext>
            </a:extLst>
          </p:cNvPr>
          <p:cNvSpPr>
            <a:spLocks noGrp="1"/>
          </p:cNvSpPr>
          <p:nvPr>
            <p:ph sz="quarter" idx="4"/>
          </p:nvPr>
        </p:nvSpPr>
        <p:spPr>
          <a:xfrm>
            <a:off x="5118447" y="4351686"/>
            <a:ext cx="6265588" cy="2334863"/>
          </a:xfrm>
        </p:spPr>
        <p:txBody>
          <a:bodyPr>
            <a:normAutofit lnSpcReduction="10000"/>
          </a:bodyPr>
          <a:lstStyle/>
          <a:p>
            <a:r>
              <a:rPr lang="en-US" dirty="0"/>
              <a:t>Family presence may interfere or distract from resuscitation efforts</a:t>
            </a:r>
          </a:p>
          <a:p>
            <a:r>
              <a:rPr lang="en-US" dirty="0"/>
              <a:t>Families may experience mental anguish while watching a resuscitation</a:t>
            </a:r>
          </a:p>
          <a:p>
            <a:r>
              <a:rPr lang="en-US" dirty="0"/>
              <a:t>How do we know it is the patient’s wishes for family members to see a failed resuscitation/</a:t>
            </a:r>
          </a:p>
        </p:txBody>
      </p:sp>
    </p:spTree>
    <p:extLst>
      <p:ext uri="{BB962C8B-B14F-4D97-AF65-F5344CB8AC3E}">
        <p14:creationId xmlns:p14="http://schemas.microsoft.com/office/powerpoint/2010/main" val="2039761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0D4D0E-75DC-4A2E-936B-BF4970061E6C}"/>
              </a:ext>
            </a:extLst>
          </p:cNvPr>
          <p:cNvSpPr>
            <a:spLocks noGrp="1"/>
          </p:cNvSpPr>
          <p:nvPr>
            <p:ph type="title"/>
          </p:nvPr>
        </p:nvSpPr>
        <p:spPr/>
        <p:txBody>
          <a:bodyPr/>
          <a:lstStyle/>
          <a:p>
            <a:r>
              <a:rPr lang="en-US" dirty="0"/>
              <a:t>Living in a Vegetative State</a:t>
            </a:r>
          </a:p>
        </p:txBody>
      </p:sp>
      <p:sp>
        <p:nvSpPr>
          <p:cNvPr id="3" name="Content Placeholder 2">
            <a:extLst>
              <a:ext uri="{FF2B5EF4-FFF2-40B4-BE49-F238E27FC236}">
                <a16:creationId xmlns:a16="http://schemas.microsoft.com/office/drawing/2014/main" id="{4F2FE4EB-F006-4378-B630-11FD3812C7DD}"/>
              </a:ext>
            </a:extLst>
          </p:cNvPr>
          <p:cNvSpPr>
            <a:spLocks noGrp="1"/>
          </p:cNvSpPr>
          <p:nvPr>
            <p:ph idx="1"/>
          </p:nvPr>
        </p:nvSpPr>
        <p:spPr>
          <a:xfrm>
            <a:off x="5118447" y="271463"/>
            <a:ext cx="6281873" cy="6300787"/>
          </a:xfrm>
        </p:spPr>
        <p:txBody>
          <a:bodyPr>
            <a:normAutofit/>
          </a:bodyPr>
          <a:lstStyle/>
          <a:p>
            <a:r>
              <a:rPr lang="en-US" dirty="0"/>
              <a:t>Case Study: Terri Schiavo</a:t>
            </a:r>
          </a:p>
          <a:p>
            <a:pPr lvl="1"/>
            <a:r>
              <a:rPr lang="en-US" dirty="0"/>
              <a:t>In 1990, 26-year old woman suffered anoxic brain injury s/p cardiac arrest, left in comatose state, or persistent vegetative state (PVS)</a:t>
            </a:r>
          </a:p>
          <a:p>
            <a:pPr lvl="1"/>
            <a:r>
              <a:rPr lang="en-US" dirty="0"/>
              <a:t>1998 – Terri’s husband (legal guardian) petitioned to remove her feeding tube arguing that she would not want prolonged artificial life support without prospect for recovery</a:t>
            </a:r>
          </a:p>
          <a:p>
            <a:pPr lvl="2"/>
            <a:r>
              <a:rPr lang="en-US" dirty="0"/>
              <a:t>No living will</a:t>
            </a:r>
          </a:p>
          <a:p>
            <a:pPr lvl="1"/>
            <a:r>
              <a:rPr lang="en-US" dirty="0"/>
              <a:t>Terri’s parents disagreed, arguing in favor of artificial nutrition and hydration saying Terri was a devout Roman Catholic that would not support euthanasia by refusing nutrition and hydration</a:t>
            </a:r>
          </a:p>
          <a:p>
            <a:pPr lvl="1"/>
            <a:r>
              <a:rPr lang="en-US" dirty="0"/>
              <a:t>2001 – feeding tube removed for the first time, but re-inserted several days later</a:t>
            </a:r>
          </a:p>
          <a:p>
            <a:pPr lvl="1"/>
            <a:r>
              <a:rPr lang="en-US" dirty="0"/>
              <a:t>2005 – feeding tube removed for the second time – Terri passed away peacefully 13 days later.</a:t>
            </a:r>
          </a:p>
        </p:txBody>
      </p:sp>
    </p:spTree>
    <p:extLst>
      <p:ext uri="{BB962C8B-B14F-4D97-AF65-F5344CB8AC3E}">
        <p14:creationId xmlns:p14="http://schemas.microsoft.com/office/powerpoint/2010/main" val="38757794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F081B-17EC-4FC4-B3CC-21EFDCDDF145}"/>
              </a:ext>
            </a:extLst>
          </p:cNvPr>
          <p:cNvSpPr>
            <a:spLocks noGrp="1"/>
          </p:cNvSpPr>
          <p:nvPr>
            <p:ph type="title"/>
          </p:nvPr>
        </p:nvSpPr>
        <p:spPr/>
        <p:txBody>
          <a:bodyPr>
            <a:normAutofit fontScale="90000"/>
          </a:bodyPr>
          <a:lstStyle/>
          <a:p>
            <a:r>
              <a:rPr lang="en-US" dirty="0" err="1"/>
              <a:t>Ommission</a:t>
            </a:r>
            <a:r>
              <a:rPr lang="en-US" dirty="0"/>
              <a:t> versus Withdrawal of Life-Sustaining Treatment</a:t>
            </a:r>
          </a:p>
        </p:txBody>
      </p:sp>
      <p:sp>
        <p:nvSpPr>
          <p:cNvPr id="3" name="Content Placeholder 2">
            <a:extLst>
              <a:ext uri="{FF2B5EF4-FFF2-40B4-BE49-F238E27FC236}">
                <a16:creationId xmlns:a16="http://schemas.microsoft.com/office/drawing/2014/main" id="{06F60E34-F77D-4CA5-9139-B82100218170}"/>
              </a:ext>
            </a:extLst>
          </p:cNvPr>
          <p:cNvSpPr>
            <a:spLocks noGrp="1"/>
          </p:cNvSpPr>
          <p:nvPr>
            <p:ph idx="1"/>
          </p:nvPr>
        </p:nvSpPr>
        <p:spPr/>
        <p:txBody>
          <a:bodyPr>
            <a:normAutofit fontScale="92500" lnSpcReduction="20000"/>
          </a:bodyPr>
          <a:lstStyle/>
          <a:p>
            <a:r>
              <a:rPr lang="en-US" dirty="0"/>
              <a:t>Nurse P. and Mr. S</a:t>
            </a:r>
          </a:p>
          <a:p>
            <a:pPr lvl="1"/>
            <a:r>
              <a:rPr lang="en-US" dirty="0"/>
              <a:t>67 year-old male admitted for a TURP, but developed EKG changes during spinal anesthesia induction and procedure aborted</a:t>
            </a:r>
          </a:p>
          <a:p>
            <a:pPr lvl="1"/>
            <a:r>
              <a:rPr lang="en-US" dirty="0"/>
              <a:t>Plan to send to CCU for evaluation, but he codes while being brought to the unit.</a:t>
            </a:r>
          </a:p>
          <a:p>
            <a:pPr lvl="1"/>
            <a:r>
              <a:rPr lang="en-US" dirty="0"/>
              <a:t>Resuscitated with defibrillation, CPR, intubation, lidocaine, and vasopressors</a:t>
            </a:r>
          </a:p>
          <a:p>
            <a:pPr lvl="1"/>
            <a:r>
              <a:rPr lang="en-US" dirty="0"/>
              <a:t>Patient thought to have a living will from previous admission stating he would not want to receive extraordinary support measures</a:t>
            </a:r>
          </a:p>
          <a:p>
            <a:pPr lvl="1"/>
            <a:r>
              <a:rPr lang="en-US" dirty="0"/>
              <a:t>Past admissions had patient as a DNR</a:t>
            </a:r>
          </a:p>
          <a:p>
            <a:pPr lvl="1"/>
            <a:r>
              <a:rPr lang="en-US" dirty="0"/>
              <a:t>Nurse ordered by MDs to stop vasopressors since current treatment is cruel in light of possibility of a living will and past DNR order</a:t>
            </a:r>
          </a:p>
          <a:p>
            <a:pPr lvl="1"/>
            <a:endParaRPr lang="en-US" dirty="0"/>
          </a:p>
          <a:p>
            <a:r>
              <a:rPr lang="en-US" dirty="0"/>
              <a:t>Should patients have a choice for resuscitation during surgery?</a:t>
            </a:r>
          </a:p>
        </p:txBody>
      </p:sp>
    </p:spTree>
    <p:extLst>
      <p:ext uri="{BB962C8B-B14F-4D97-AF65-F5344CB8AC3E}">
        <p14:creationId xmlns:p14="http://schemas.microsoft.com/office/powerpoint/2010/main" val="13324025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9777F-6AB6-49D6-AF1A-538F9A723CF3}"/>
              </a:ext>
            </a:extLst>
          </p:cNvPr>
          <p:cNvSpPr>
            <a:spLocks noGrp="1"/>
          </p:cNvSpPr>
          <p:nvPr>
            <p:ph type="title"/>
          </p:nvPr>
        </p:nvSpPr>
        <p:spPr/>
        <p:txBody>
          <a:bodyPr/>
          <a:lstStyle/>
          <a:p>
            <a:r>
              <a:rPr lang="en-US" dirty="0"/>
              <a:t>Withdrawing Treatment</a:t>
            </a:r>
          </a:p>
        </p:txBody>
      </p:sp>
      <p:sp>
        <p:nvSpPr>
          <p:cNvPr id="3" name="Content Placeholder 2">
            <a:extLst>
              <a:ext uri="{FF2B5EF4-FFF2-40B4-BE49-F238E27FC236}">
                <a16:creationId xmlns:a16="http://schemas.microsoft.com/office/drawing/2014/main" id="{2F872CD8-938B-4740-9C00-F53F72E4086B}"/>
              </a:ext>
            </a:extLst>
          </p:cNvPr>
          <p:cNvSpPr>
            <a:spLocks noGrp="1"/>
          </p:cNvSpPr>
          <p:nvPr>
            <p:ph idx="1"/>
          </p:nvPr>
        </p:nvSpPr>
        <p:spPr/>
        <p:txBody>
          <a:bodyPr/>
          <a:lstStyle/>
          <a:p>
            <a:r>
              <a:rPr lang="en-US" dirty="0"/>
              <a:t>Payton Summons</a:t>
            </a:r>
          </a:p>
          <a:p>
            <a:pPr lvl="1"/>
            <a:r>
              <a:rPr lang="en-US" dirty="0"/>
              <a:t>In 2018, 9-year old girl declared brain-dead after large tumor impeded her breathing and caused her to have cardiopulmonary arrest</a:t>
            </a:r>
          </a:p>
          <a:p>
            <a:pPr lvl="1"/>
            <a:r>
              <a:rPr lang="en-US" dirty="0"/>
              <a:t>Family wishes to leave the girl on a ventilator</a:t>
            </a:r>
          </a:p>
          <a:p>
            <a:pPr lvl="1"/>
            <a:r>
              <a:rPr lang="en-US" dirty="0"/>
              <a:t>Texas Law favors positions of the doctors to remove her ventilator</a:t>
            </a:r>
          </a:p>
          <a:p>
            <a:pPr lvl="1"/>
            <a:endParaRPr lang="en-US" dirty="0"/>
          </a:p>
          <a:p>
            <a:r>
              <a:rPr lang="en-US" dirty="0"/>
              <a:t>Does this go against ethical principle of nonmaleficence?</a:t>
            </a:r>
          </a:p>
        </p:txBody>
      </p:sp>
    </p:spTree>
    <p:extLst>
      <p:ext uri="{BB962C8B-B14F-4D97-AF65-F5344CB8AC3E}">
        <p14:creationId xmlns:p14="http://schemas.microsoft.com/office/powerpoint/2010/main" val="7820343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9777F-6AB6-49D6-AF1A-538F9A723CF3}"/>
              </a:ext>
            </a:extLst>
          </p:cNvPr>
          <p:cNvSpPr>
            <a:spLocks noGrp="1"/>
          </p:cNvSpPr>
          <p:nvPr>
            <p:ph type="title"/>
          </p:nvPr>
        </p:nvSpPr>
        <p:spPr/>
        <p:txBody>
          <a:bodyPr/>
          <a:lstStyle/>
          <a:p>
            <a:r>
              <a:rPr lang="en-US" dirty="0"/>
              <a:t>Brain Death &amp; Pregnancy</a:t>
            </a:r>
          </a:p>
        </p:txBody>
      </p:sp>
      <p:sp>
        <p:nvSpPr>
          <p:cNvPr id="3" name="Content Placeholder 2">
            <a:extLst>
              <a:ext uri="{FF2B5EF4-FFF2-40B4-BE49-F238E27FC236}">
                <a16:creationId xmlns:a16="http://schemas.microsoft.com/office/drawing/2014/main" id="{2F872CD8-938B-4740-9C00-F53F72E4086B}"/>
              </a:ext>
            </a:extLst>
          </p:cNvPr>
          <p:cNvSpPr>
            <a:spLocks noGrp="1"/>
          </p:cNvSpPr>
          <p:nvPr>
            <p:ph idx="1"/>
          </p:nvPr>
        </p:nvSpPr>
        <p:spPr/>
        <p:txBody>
          <a:bodyPr/>
          <a:lstStyle/>
          <a:p>
            <a:r>
              <a:rPr lang="en-US" dirty="0"/>
              <a:t>Marlise Munoz</a:t>
            </a:r>
          </a:p>
          <a:p>
            <a:pPr lvl="1"/>
            <a:r>
              <a:rPr lang="en-US" dirty="0"/>
              <a:t>In 2013, at 14 weeks pregnant, Marlise suffered a massive PE and was pronounced brain dead.</a:t>
            </a:r>
          </a:p>
          <a:p>
            <a:pPr lvl="1"/>
            <a:r>
              <a:rPr lang="en-US" dirty="0"/>
              <a:t>She was kept on life-support against family’s wishes</a:t>
            </a:r>
          </a:p>
          <a:p>
            <a:pPr lvl="1"/>
            <a:r>
              <a:rPr lang="en-US" dirty="0"/>
              <a:t>Legal authority to sustain life was related to the Texas Advance Directives Act of 1999</a:t>
            </a:r>
          </a:p>
          <a:p>
            <a:pPr lvl="1"/>
            <a:endParaRPr lang="en-US" dirty="0"/>
          </a:p>
          <a:p>
            <a:r>
              <a:rPr lang="en-US" dirty="0"/>
              <a:t>Who should have the authority to decide whether to terminate a brain-dead pregnant woman’s life?</a:t>
            </a:r>
          </a:p>
          <a:p>
            <a:pPr lvl="1"/>
            <a:r>
              <a:rPr lang="en-US" dirty="0"/>
              <a:t>Who is responsible for the bills if against family wishes?</a:t>
            </a:r>
          </a:p>
          <a:p>
            <a:pPr lvl="1"/>
            <a:r>
              <a:rPr lang="en-US" dirty="0"/>
              <a:t>Should advance directives be voided because of pregnancy?</a:t>
            </a:r>
          </a:p>
          <a:p>
            <a:pPr lvl="1"/>
            <a:endParaRPr lang="en-US" dirty="0"/>
          </a:p>
        </p:txBody>
      </p:sp>
    </p:spTree>
    <p:extLst>
      <p:ext uri="{BB962C8B-B14F-4D97-AF65-F5344CB8AC3E}">
        <p14:creationId xmlns:p14="http://schemas.microsoft.com/office/powerpoint/2010/main" val="31994958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87B0D-C3F1-41E0-B520-8752FFCA6511}"/>
              </a:ext>
            </a:extLst>
          </p:cNvPr>
          <p:cNvSpPr>
            <a:spLocks noGrp="1"/>
          </p:cNvSpPr>
          <p:nvPr>
            <p:ph type="title"/>
          </p:nvPr>
        </p:nvSpPr>
        <p:spPr>
          <a:xfrm>
            <a:off x="3344216" y="2074730"/>
            <a:ext cx="5490224" cy="754195"/>
          </a:xfrm>
        </p:spPr>
        <p:txBody>
          <a:bodyPr>
            <a:normAutofit fontScale="90000"/>
          </a:bodyPr>
          <a:lstStyle/>
          <a:p>
            <a:r>
              <a:rPr lang="en-US" dirty="0"/>
              <a:t>Ethical Situations</a:t>
            </a:r>
          </a:p>
        </p:txBody>
      </p:sp>
      <p:sp>
        <p:nvSpPr>
          <p:cNvPr id="3" name="Content Placeholder 2">
            <a:extLst>
              <a:ext uri="{FF2B5EF4-FFF2-40B4-BE49-F238E27FC236}">
                <a16:creationId xmlns:a16="http://schemas.microsoft.com/office/drawing/2014/main" id="{F0AD741F-1BC7-4636-A92A-CA38994B2D65}"/>
              </a:ext>
            </a:extLst>
          </p:cNvPr>
          <p:cNvSpPr>
            <a:spLocks noGrp="1"/>
          </p:cNvSpPr>
          <p:nvPr>
            <p:ph type="body" idx="1"/>
          </p:nvPr>
        </p:nvSpPr>
        <p:spPr>
          <a:xfrm>
            <a:off x="3344215" y="3100388"/>
            <a:ext cx="5490223" cy="2130233"/>
          </a:xfrm>
        </p:spPr>
        <p:txBody>
          <a:bodyPr>
            <a:normAutofit/>
          </a:bodyPr>
          <a:lstStyle/>
          <a:p>
            <a:pPr marL="0" indent="0">
              <a:buNone/>
            </a:pPr>
            <a:r>
              <a:rPr lang="en-US" dirty="0"/>
              <a:t>** There is no </a:t>
            </a:r>
            <a:r>
              <a:rPr lang="en-US" i="1" dirty="0"/>
              <a:t>right</a:t>
            </a:r>
            <a:r>
              <a:rPr lang="en-US" dirty="0"/>
              <a:t> or </a:t>
            </a:r>
            <a:r>
              <a:rPr lang="en-US" i="1" dirty="0"/>
              <a:t>wrong</a:t>
            </a:r>
            <a:r>
              <a:rPr lang="en-US" dirty="0"/>
              <a:t> answers when discussing ethical situations.  There are merely better or worse solutions.  Remember to consult with others and consider all aspects before proceeding with a plan if there are ethical dilemmas or unanswered questions**</a:t>
            </a:r>
          </a:p>
        </p:txBody>
      </p:sp>
    </p:spTree>
    <p:extLst>
      <p:ext uri="{BB962C8B-B14F-4D97-AF65-F5344CB8AC3E}">
        <p14:creationId xmlns:p14="http://schemas.microsoft.com/office/powerpoint/2010/main" val="3088731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60ECE-76F1-4887-9860-73291D1F2D36}"/>
              </a:ext>
            </a:extLst>
          </p:cNvPr>
          <p:cNvSpPr txBox="1"/>
          <p:nvPr/>
        </p:nvSpPr>
        <p:spPr>
          <a:xfrm>
            <a:off x="438150" y="447675"/>
            <a:ext cx="11630025" cy="5547737"/>
          </a:xfrm>
          <a:prstGeom prst="rect">
            <a:avLst/>
          </a:prstGeom>
          <a:noFill/>
        </p:spPr>
        <p:txBody>
          <a:bodyPr wrap="square" rtlCol="0">
            <a:spAutoFit/>
          </a:bodyPr>
          <a:lstStyle/>
          <a:p>
            <a:pPr algn="ctr">
              <a:lnSpc>
                <a:spcPct val="200000"/>
              </a:lnSpc>
            </a:pPr>
            <a:r>
              <a:rPr lang="en-US" dirty="0"/>
              <a:t>References</a:t>
            </a:r>
          </a:p>
          <a:p>
            <a:pPr marL="342900" indent="-342900">
              <a:lnSpc>
                <a:spcPct val="200000"/>
              </a:lnSpc>
              <a:buFont typeface="+mj-lt"/>
              <a:buAutoNum type="arabicPeriod"/>
            </a:pPr>
            <a:r>
              <a:rPr lang="en-US" dirty="0"/>
              <a:t>American Nurses Association (2019). Ethical topics and articles.  Retrieved from https://www.nursingworld.org/practice-policy/nursing-excellence/ethics/ethics-topics-and-articles/</a:t>
            </a:r>
          </a:p>
          <a:p>
            <a:pPr marL="342900" indent="-342900">
              <a:lnSpc>
                <a:spcPct val="200000"/>
              </a:lnSpc>
              <a:buFont typeface="+mj-lt"/>
              <a:buAutoNum type="arabicPeriod"/>
            </a:pPr>
            <a:r>
              <a:rPr lang="en-US" dirty="0" err="1"/>
              <a:t>D’Antonio</a:t>
            </a:r>
            <a:r>
              <a:rPr lang="en-US" dirty="0"/>
              <a:t>, J. (2017). End-of-life nursing care and education: Past and present. </a:t>
            </a:r>
            <a:r>
              <a:rPr lang="en-US" i="1" dirty="0"/>
              <a:t>Journal of Christian Nursing, 34</a:t>
            </a:r>
            <a:r>
              <a:rPr lang="en-US" dirty="0"/>
              <a:t>(1), 34-38.</a:t>
            </a:r>
          </a:p>
          <a:p>
            <a:pPr marL="342900" indent="-342900">
              <a:lnSpc>
                <a:spcPct val="200000"/>
              </a:lnSpc>
              <a:buFont typeface="+mj-lt"/>
              <a:buAutoNum type="arabicPeriod"/>
            </a:pPr>
            <a:r>
              <a:rPr lang="en-US" dirty="0"/>
              <a:t>Key Differences (2018). Difference between law and ethics. Retrieved from https://keydifferences.com/difference-between-law-and-ethics.html</a:t>
            </a:r>
          </a:p>
          <a:p>
            <a:pPr marL="342900" indent="-342900">
              <a:lnSpc>
                <a:spcPct val="200000"/>
              </a:lnSpc>
              <a:buFont typeface="+mj-lt"/>
              <a:buAutoNum type="arabicPeriod"/>
            </a:pPr>
            <a:r>
              <a:rPr lang="en-US" dirty="0" err="1"/>
              <a:t>Marrone</a:t>
            </a:r>
            <a:r>
              <a:rPr lang="en-US" dirty="0"/>
              <a:t>, L., &amp; Fogg, C. (2005). Family presence during resuscitation. </a:t>
            </a:r>
            <a:r>
              <a:rPr lang="en-US" i="1" dirty="0"/>
              <a:t>Nursing 2005, 35</a:t>
            </a:r>
            <a:r>
              <a:rPr lang="en-US" dirty="0"/>
              <a:t>(8), 21-22.</a:t>
            </a:r>
          </a:p>
          <a:p>
            <a:pPr marL="342900" indent="-342900">
              <a:lnSpc>
                <a:spcPct val="200000"/>
              </a:lnSpc>
              <a:buFont typeface="+mj-lt"/>
              <a:buAutoNum type="arabicPeriod"/>
            </a:pPr>
            <a:r>
              <a:rPr lang="en-US" dirty="0" err="1"/>
              <a:t>MayoClinic</a:t>
            </a:r>
            <a:r>
              <a:rPr lang="en-US" dirty="0"/>
              <a:t> Staff (2018).  Living wills and advance directives for medical decisions. Retrieved from https://www.mayoclinic.org/healthy-lifestyle/consumer-health/in-depth/living-wills/art-20046303</a:t>
            </a:r>
          </a:p>
        </p:txBody>
      </p:sp>
    </p:spTree>
    <p:extLst>
      <p:ext uri="{BB962C8B-B14F-4D97-AF65-F5344CB8AC3E}">
        <p14:creationId xmlns:p14="http://schemas.microsoft.com/office/powerpoint/2010/main" val="3327981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560ECE-76F1-4887-9860-73291D1F2D36}"/>
              </a:ext>
            </a:extLst>
          </p:cNvPr>
          <p:cNvSpPr txBox="1"/>
          <p:nvPr/>
        </p:nvSpPr>
        <p:spPr>
          <a:xfrm>
            <a:off x="438150" y="447675"/>
            <a:ext cx="11630025" cy="6101735"/>
          </a:xfrm>
          <a:prstGeom prst="rect">
            <a:avLst/>
          </a:prstGeom>
          <a:noFill/>
        </p:spPr>
        <p:txBody>
          <a:bodyPr wrap="square" rtlCol="0">
            <a:spAutoFit/>
          </a:bodyPr>
          <a:lstStyle/>
          <a:p>
            <a:pPr algn="ctr">
              <a:lnSpc>
                <a:spcPct val="200000"/>
              </a:lnSpc>
            </a:pPr>
            <a:r>
              <a:rPr lang="en-US" dirty="0"/>
              <a:t>References</a:t>
            </a:r>
          </a:p>
          <a:p>
            <a:pPr marL="342900" indent="-342900">
              <a:lnSpc>
                <a:spcPct val="200000"/>
              </a:lnSpc>
              <a:buFont typeface="+mj-lt"/>
              <a:buAutoNum type="arabicPeriod" startAt="6"/>
            </a:pPr>
            <a:r>
              <a:rPr lang="en-US" dirty="0" err="1"/>
              <a:t>NetCE</a:t>
            </a:r>
            <a:r>
              <a:rPr lang="en-US" dirty="0"/>
              <a:t> (2019). Course case studies: Ethical decision making. Retrieved from https://www.netce.com/casestudies.php?courseid=1452</a:t>
            </a:r>
          </a:p>
          <a:p>
            <a:pPr marL="342900" indent="-342900">
              <a:lnSpc>
                <a:spcPct val="200000"/>
              </a:lnSpc>
              <a:buFont typeface="+mj-lt"/>
              <a:buAutoNum type="arabicPeriod" startAt="6"/>
            </a:pPr>
            <a:r>
              <a:rPr lang="en-US" dirty="0"/>
              <a:t>Sherman, D.W., Matzo, M.L., </a:t>
            </a:r>
            <a:r>
              <a:rPr lang="en-US" dirty="0" err="1"/>
              <a:t>Pitorak</a:t>
            </a:r>
            <a:r>
              <a:rPr lang="en-US" dirty="0"/>
              <a:t>, E., Ferrell, B.R., &amp; Malloy, P. (2005). Preparation and Care at the Time of Death: Content of the ELNEC </a:t>
            </a:r>
            <a:r>
              <a:rPr lang="en-US" dirty="0" err="1"/>
              <a:t>curficulum</a:t>
            </a:r>
            <a:r>
              <a:rPr lang="en-US" dirty="0"/>
              <a:t> and teaching strategies. </a:t>
            </a:r>
            <a:r>
              <a:rPr lang="en-US" i="1" dirty="0"/>
              <a:t>Journal for Nurses in Staff Development, 21</a:t>
            </a:r>
            <a:r>
              <a:rPr lang="en-US" dirty="0"/>
              <a:t>(3), 93-100.</a:t>
            </a:r>
          </a:p>
          <a:p>
            <a:pPr marL="342900" indent="-342900">
              <a:lnSpc>
                <a:spcPct val="200000"/>
              </a:lnSpc>
              <a:buFont typeface="+mj-lt"/>
              <a:buAutoNum type="arabicPeriod" startAt="6"/>
            </a:pPr>
            <a:r>
              <a:rPr lang="en-US" dirty="0" err="1"/>
              <a:t>Ura</a:t>
            </a:r>
            <a:r>
              <a:rPr lang="en-US" dirty="0"/>
              <a:t>, A. (2015). Lawmakers consider end-of-life care for pregnant women. The Texas Tribune. Retrieved from https://www.texastribune.org/2015/04/15/lawmakers-consider-end-life-care-pregnant-women/</a:t>
            </a:r>
          </a:p>
          <a:p>
            <a:pPr marL="342900" indent="-342900">
              <a:lnSpc>
                <a:spcPct val="200000"/>
              </a:lnSpc>
              <a:buFont typeface="+mj-lt"/>
              <a:buAutoNum type="arabicPeriod" startAt="6"/>
            </a:pPr>
            <a:r>
              <a:rPr lang="en-US" dirty="0"/>
              <a:t>Yoder-Wise, P.S. (2019). </a:t>
            </a:r>
            <a:r>
              <a:rPr lang="en-US" i="1" dirty="0"/>
              <a:t>Leading and managing in nursing</a:t>
            </a:r>
            <a:r>
              <a:rPr lang="en-US" dirty="0"/>
              <a:t> (7</a:t>
            </a:r>
            <a:r>
              <a:rPr lang="en-US" baseline="30000" dirty="0"/>
              <a:t>th</a:t>
            </a:r>
            <a:r>
              <a:rPr lang="en-US" dirty="0"/>
              <a:t> ed.). St. </a:t>
            </a:r>
            <a:r>
              <a:rPr lang="en-US" dirty="0" err="1"/>
              <a:t>Louis:MI</a:t>
            </a:r>
            <a:r>
              <a:rPr lang="en-US" dirty="0"/>
              <a:t>, Elsevier.</a:t>
            </a:r>
          </a:p>
          <a:p>
            <a:pPr marL="342900" indent="-342900">
              <a:lnSpc>
                <a:spcPct val="200000"/>
              </a:lnSpc>
              <a:buFont typeface="+mj-lt"/>
              <a:buAutoNum type="arabicPeriod" startAt="6"/>
            </a:pPr>
            <a:endParaRPr lang="en-US" dirty="0"/>
          </a:p>
          <a:p>
            <a:pPr marL="342900" indent="-342900">
              <a:lnSpc>
                <a:spcPct val="200000"/>
              </a:lnSpc>
              <a:buFont typeface="+mj-lt"/>
              <a:buAutoNum type="arabicPeriod" startAt="7"/>
            </a:pPr>
            <a:endParaRPr lang="en-US" dirty="0"/>
          </a:p>
        </p:txBody>
      </p:sp>
    </p:spTree>
    <p:extLst>
      <p:ext uri="{BB962C8B-B14F-4D97-AF65-F5344CB8AC3E}">
        <p14:creationId xmlns:p14="http://schemas.microsoft.com/office/powerpoint/2010/main" val="550113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87B0D-C3F1-41E0-B520-8752FFCA6511}"/>
              </a:ext>
            </a:extLst>
          </p:cNvPr>
          <p:cNvSpPr>
            <a:spLocks noGrp="1"/>
          </p:cNvSpPr>
          <p:nvPr>
            <p:ph type="title"/>
          </p:nvPr>
        </p:nvSpPr>
        <p:spPr/>
        <p:txBody>
          <a:bodyPr/>
          <a:lstStyle/>
          <a:p>
            <a:r>
              <a:rPr lang="en-US" dirty="0"/>
              <a:t>Objectives</a:t>
            </a:r>
            <a:br>
              <a:rPr lang="en-US" dirty="0"/>
            </a:br>
            <a:r>
              <a:rPr lang="en-US" sz="2000" dirty="0"/>
              <a:t>At the end of class, the learner will be able to discuss  current ethical and legal controversies related to end-of-</a:t>
            </a:r>
            <a:r>
              <a:rPr lang="en-US" sz="2000" dirty="0" err="1"/>
              <a:t>lif</a:t>
            </a:r>
            <a:r>
              <a:rPr lang="en-US" sz="2000" dirty="0"/>
              <a:t> care and/or decision making</a:t>
            </a:r>
            <a:endParaRPr lang="en-US" dirty="0"/>
          </a:p>
        </p:txBody>
      </p:sp>
      <p:sp>
        <p:nvSpPr>
          <p:cNvPr id="3" name="Content Placeholder 2">
            <a:extLst>
              <a:ext uri="{FF2B5EF4-FFF2-40B4-BE49-F238E27FC236}">
                <a16:creationId xmlns:a16="http://schemas.microsoft.com/office/drawing/2014/main" id="{F0AD741F-1BC7-4636-A92A-CA38994B2D65}"/>
              </a:ext>
            </a:extLst>
          </p:cNvPr>
          <p:cNvSpPr>
            <a:spLocks noGrp="1"/>
          </p:cNvSpPr>
          <p:nvPr>
            <p:ph idx="1"/>
          </p:nvPr>
        </p:nvSpPr>
        <p:spPr/>
        <p:txBody>
          <a:bodyPr/>
          <a:lstStyle/>
          <a:p>
            <a:r>
              <a:rPr lang="en-US" dirty="0"/>
              <a:t>Compare ethical principles versus legal principles</a:t>
            </a:r>
          </a:p>
          <a:p>
            <a:r>
              <a:rPr lang="en-US" dirty="0"/>
              <a:t>Discuss advance directives and living wills and how they affect end-of-life decision making</a:t>
            </a:r>
          </a:p>
          <a:p>
            <a:r>
              <a:rPr lang="en-US" dirty="0"/>
              <a:t>Describe the professional nursing role as it related to the care of the dying patient</a:t>
            </a:r>
          </a:p>
          <a:p>
            <a:r>
              <a:rPr lang="en-US" dirty="0"/>
              <a:t>Discuss legal and ethical aspects of the death and dying process in various situations</a:t>
            </a:r>
          </a:p>
          <a:p>
            <a:r>
              <a:rPr lang="en-US" dirty="0"/>
              <a:t>Reflect on personal thoughts and feelings about end-of-life care</a:t>
            </a:r>
          </a:p>
        </p:txBody>
      </p:sp>
    </p:spTree>
    <p:extLst>
      <p:ext uri="{BB962C8B-B14F-4D97-AF65-F5344CB8AC3E}">
        <p14:creationId xmlns:p14="http://schemas.microsoft.com/office/powerpoint/2010/main" val="1985348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D85E3F-6617-40D3-B326-A13A19FAC61E}"/>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265E29BB-F485-46D1-A1D2-9AC12B366F19}"/>
              </a:ext>
            </a:extLst>
          </p:cNvPr>
          <p:cNvSpPr>
            <a:spLocks noGrp="1"/>
          </p:cNvSpPr>
          <p:nvPr>
            <p:ph type="body" idx="1"/>
          </p:nvPr>
        </p:nvSpPr>
        <p:spPr/>
        <p:txBody>
          <a:bodyPr/>
          <a:lstStyle/>
          <a:p>
            <a:r>
              <a:rPr lang="en-US" dirty="0"/>
              <a:t>Legal principles</a:t>
            </a:r>
          </a:p>
        </p:txBody>
      </p:sp>
      <p:sp>
        <p:nvSpPr>
          <p:cNvPr id="4" name="Content Placeholder 3">
            <a:extLst>
              <a:ext uri="{FF2B5EF4-FFF2-40B4-BE49-F238E27FC236}">
                <a16:creationId xmlns:a16="http://schemas.microsoft.com/office/drawing/2014/main" id="{7DA310D2-4BDF-46B3-82E1-F9AAE462113B}"/>
              </a:ext>
            </a:extLst>
          </p:cNvPr>
          <p:cNvSpPr>
            <a:spLocks noGrp="1"/>
          </p:cNvSpPr>
          <p:nvPr>
            <p:ph sz="half" idx="2"/>
          </p:nvPr>
        </p:nvSpPr>
        <p:spPr>
          <a:xfrm>
            <a:off x="5125305" y="1488985"/>
            <a:ext cx="6264350" cy="2176902"/>
          </a:xfrm>
        </p:spPr>
        <p:txBody>
          <a:bodyPr>
            <a:normAutofit/>
          </a:bodyPr>
          <a:lstStyle/>
          <a:p>
            <a:r>
              <a:rPr lang="en-US" dirty="0"/>
              <a:t>The law is a set of rules and regulations that govern the whole society and the actions of its individual members</a:t>
            </a:r>
          </a:p>
          <a:p>
            <a:r>
              <a:rPr lang="en-US" dirty="0"/>
              <a:t>The law is expressed and published in writing</a:t>
            </a:r>
          </a:p>
          <a:p>
            <a:r>
              <a:rPr lang="en-US" dirty="0"/>
              <a:t>Violation of law can lead to punishment like imprisonment or fines or both</a:t>
            </a:r>
          </a:p>
        </p:txBody>
      </p:sp>
      <p:sp>
        <p:nvSpPr>
          <p:cNvPr id="5" name="Text Placeholder 4">
            <a:extLst>
              <a:ext uri="{FF2B5EF4-FFF2-40B4-BE49-F238E27FC236}">
                <a16:creationId xmlns:a16="http://schemas.microsoft.com/office/drawing/2014/main" id="{CE9E71D6-94AC-4750-A264-90BE3EFB7160}"/>
              </a:ext>
            </a:extLst>
          </p:cNvPr>
          <p:cNvSpPr>
            <a:spLocks noGrp="1"/>
          </p:cNvSpPr>
          <p:nvPr>
            <p:ph type="body" sz="quarter" idx="3"/>
          </p:nvPr>
        </p:nvSpPr>
        <p:spPr/>
        <p:txBody>
          <a:bodyPr/>
          <a:lstStyle/>
          <a:p>
            <a:r>
              <a:rPr lang="en-US" dirty="0"/>
              <a:t>Ethical principles</a:t>
            </a:r>
          </a:p>
        </p:txBody>
      </p:sp>
      <p:sp>
        <p:nvSpPr>
          <p:cNvPr id="6" name="Content Placeholder 5">
            <a:extLst>
              <a:ext uri="{FF2B5EF4-FFF2-40B4-BE49-F238E27FC236}">
                <a16:creationId xmlns:a16="http://schemas.microsoft.com/office/drawing/2014/main" id="{76512B92-62E5-4851-BEA3-62436B93A8C6}"/>
              </a:ext>
            </a:extLst>
          </p:cNvPr>
          <p:cNvSpPr>
            <a:spLocks noGrp="1"/>
          </p:cNvSpPr>
          <p:nvPr>
            <p:ph sz="quarter" idx="4"/>
          </p:nvPr>
        </p:nvSpPr>
        <p:spPr>
          <a:xfrm>
            <a:off x="5118447" y="4351686"/>
            <a:ext cx="6265588" cy="2176901"/>
          </a:xfrm>
        </p:spPr>
        <p:txBody>
          <a:bodyPr>
            <a:normAutofit/>
          </a:bodyPr>
          <a:lstStyle/>
          <a:p>
            <a:r>
              <a:rPr lang="en-US" dirty="0"/>
              <a:t>Ethics is a branch of moral philosophy that guides people about the basic human conduct.</a:t>
            </a:r>
          </a:p>
          <a:p>
            <a:r>
              <a:rPr lang="en-US" dirty="0"/>
              <a:t>Abstract guidelines to help people decide what is right or wrong and how to act</a:t>
            </a:r>
          </a:p>
          <a:p>
            <a:r>
              <a:rPr lang="en-US" dirty="0"/>
              <a:t>No punishment for violation of ethics</a:t>
            </a:r>
          </a:p>
        </p:txBody>
      </p:sp>
      <p:pic>
        <p:nvPicPr>
          <p:cNvPr id="12" name="Picture 11" descr="A close up of a sign&#10;&#10;Description automatically generated">
            <a:extLst>
              <a:ext uri="{FF2B5EF4-FFF2-40B4-BE49-F238E27FC236}">
                <a16:creationId xmlns:a16="http://schemas.microsoft.com/office/drawing/2014/main" id="{CE6069E0-AA63-4F65-8E75-E0B414F4AB50}"/>
              </a:ext>
            </a:extLst>
          </p:cNvPr>
          <p:cNvPicPr>
            <a:picLocks noChangeAspect="1"/>
          </p:cNvPicPr>
          <p:nvPr/>
        </p:nvPicPr>
        <p:blipFill>
          <a:blip r:embed="rId2"/>
          <a:stretch>
            <a:fillRect/>
          </a:stretch>
        </p:blipFill>
        <p:spPr>
          <a:xfrm>
            <a:off x="658513" y="1488985"/>
            <a:ext cx="3961803" cy="2350960"/>
          </a:xfrm>
          <a:prstGeom prst="rect">
            <a:avLst/>
          </a:prstGeom>
        </p:spPr>
      </p:pic>
    </p:spTree>
    <p:extLst>
      <p:ext uri="{BB962C8B-B14F-4D97-AF65-F5344CB8AC3E}">
        <p14:creationId xmlns:p14="http://schemas.microsoft.com/office/powerpoint/2010/main" val="1192845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34EFC-A7A2-438E-8DBD-49ED2C313A75}"/>
              </a:ext>
            </a:extLst>
          </p:cNvPr>
          <p:cNvSpPr>
            <a:spLocks noGrp="1"/>
          </p:cNvSpPr>
          <p:nvPr>
            <p:ph type="title"/>
          </p:nvPr>
        </p:nvSpPr>
        <p:spPr/>
        <p:txBody>
          <a:bodyPr/>
          <a:lstStyle/>
          <a:p>
            <a:r>
              <a:rPr lang="en-US" dirty="0"/>
              <a:t>Ethical Principles</a:t>
            </a:r>
          </a:p>
        </p:txBody>
      </p:sp>
      <p:sp>
        <p:nvSpPr>
          <p:cNvPr id="3" name="Content Placeholder 2">
            <a:extLst>
              <a:ext uri="{FF2B5EF4-FFF2-40B4-BE49-F238E27FC236}">
                <a16:creationId xmlns:a16="http://schemas.microsoft.com/office/drawing/2014/main" id="{9D8327CD-2A20-420D-8204-2B37A1FF133F}"/>
              </a:ext>
            </a:extLst>
          </p:cNvPr>
          <p:cNvSpPr>
            <a:spLocks noGrp="1"/>
          </p:cNvSpPr>
          <p:nvPr>
            <p:ph idx="1"/>
          </p:nvPr>
        </p:nvSpPr>
        <p:spPr/>
        <p:txBody>
          <a:bodyPr/>
          <a:lstStyle/>
          <a:p>
            <a:r>
              <a:rPr lang="en-US" dirty="0"/>
              <a:t>Autonomy</a:t>
            </a:r>
          </a:p>
          <a:p>
            <a:pPr lvl="1"/>
            <a:r>
              <a:rPr lang="en-US" dirty="0"/>
              <a:t>Right to self-determination</a:t>
            </a:r>
          </a:p>
          <a:p>
            <a:r>
              <a:rPr lang="en-US" dirty="0"/>
              <a:t>Beneficence</a:t>
            </a:r>
          </a:p>
          <a:p>
            <a:pPr lvl="1"/>
            <a:r>
              <a:rPr lang="en-US" dirty="0"/>
              <a:t>Promote good</a:t>
            </a:r>
          </a:p>
          <a:p>
            <a:r>
              <a:rPr lang="en-US" dirty="0"/>
              <a:t>Nonmaleficence</a:t>
            </a:r>
          </a:p>
          <a:p>
            <a:pPr lvl="1"/>
            <a:r>
              <a:rPr lang="en-US" dirty="0"/>
              <a:t>Do no harm</a:t>
            </a:r>
          </a:p>
          <a:p>
            <a:r>
              <a:rPr lang="en-US" dirty="0"/>
              <a:t>Justice</a:t>
            </a:r>
          </a:p>
          <a:p>
            <a:pPr lvl="1"/>
            <a:r>
              <a:rPr lang="en-US" dirty="0"/>
              <a:t>Fair treatment of all</a:t>
            </a:r>
          </a:p>
        </p:txBody>
      </p:sp>
    </p:spTree>
    <p:extLst>
      <p:ext uri="{BB962C8B-B14F-4D97-AF65-F5344CB8AC3E}">
        <p14:creationId xmlns:p14="http://schemas.microsoft.com/office/powerpoint/2010/main" val="2146813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E338A-BDB2-42BE-BDBE-CA8C35731DAD}"/>
              </a:ext>
            </a:extLst>
          </p:cNvPr>
          <p:cNvSpPr>
            <a:spLocks noGrp="1"/>
          </p:cNvSpPr>
          <p:nvPr>
            <p:ph type="title"/>
          </p:nvPr>
        </p:nvSpPr>
        <p:spPr/>
        <p:txBody>
          <a:bodyPr/>
          <a:lstStyle/>
          <a:p>
            <a:r>
              <a:rPr lang="en-US" dirty="0"/>
              <a:t>Advance Directives &amp; Living Wills</a:t>
            </a:r>
          </a:p>
        </p:txBody>
      </p:sp>
      <p:sp>
        <p:nvSpPr>
          <p:cNvPr id="3" name="Text Placeholder 2">
            <a:extLst>
              <a:ext uri="{FF2B5EF4-FFF2-40B4-BE49-F238E27FC236}">
                <a16:creationId xmlns:a16="http://schemas.microsoft.com/office/drawing/2014/main" id="{785E1311-5E00-4644-8592-6DAA6805C553}"/>
              </a:ext>
            </a:extLst>
          </p:cNvPr>
          <p:cNvSpPr>
            <a:spLocks noGrp="1"/>
          </p:cNvSpPr>
          <p:nvPr>
            <p:ph type="body" idx="1"/>
          </p:nvPr>
        </p:nvSpPr>
        <p:spPr/>
        <p:txBody>
          <a:bodyPr/>
          <a:lstStyle/>
          <a:p>
            <a:r>
              <a:rPr lang="en-US" dirty="0"/>
              <a:t>Ethical and Legal Implications</a:t>
            </a:r>
          </a:p>
        </p:txBody>
      </p:sp>
    </p:spTree>
    <p:extLst>
      <p:ext uri="{BB962C8B-B14F-4D97-AF65-F5344CB8AC3E}">
        <p14:creationId xmlns:p14="http://schemas.microsoft.com/office/powerpoint/2010/main" val="1343181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749E6-0C83-4F80-85F6-A9AF003B8010}"/>
              </a:ext>
            </a:extLst>
          </p:cNvPr>
          <p:cNvSpPr>
            <a:spLocks noGrp="1"/>
          </p:cNvSpPr>
          <p:nvPr>
            <p:ph type="title"/>
          </p:nvPr>
        </p:nvSpPr>
        <p:spPr/>
        <p:txBody>
          <a:bodyPr/>
          <a:lstStyle/>
          <a:p>
            <a:r>
              <a:rPr lang="en-US" dirty="0"/>
              <a:t>Advance Directives</a:t>
            </a:r>
          </a:p>
        </p:txBody>
      </p:sp>
      <p:sp>
        <p:nvSpPr>
          <p:cNvPr id="3" name="Content Placeholder 2">
            <a:extLst>
              <a:ext uri="{FF2B5EF4-FFF2-40B4-BE49-F238E27FC236}">
                <a16:creationId xmlns:a16="http://schemas.microsoft.com/office/drawing/2014/main" id="{D2268E7D-DBE8-434A-A1CC-D6EA3E37E00F}"/>
              </a:ext>
            </a:extLst>
          </p:cNvPr>
          <p:cNvSpPr>
            <a:spLocks noGrp="1"/>
          </p:cNvSpPr>
          <p:nvPr>
            <p:ph idx="1"/>
          </p:nvPr>
        </p:nvSpPr>
        <p:spPr/>
        <p:txBody>
          <a:bodyPr/>
          <a:lstStyle/>
          <a:p>
            <a:r>
              <a:rPr lang="en-US" dirty="0"/>
              <a:t>What are they?</a:t>
            </a:r>
          </a:p>
          <a:p>
            <a:pPr lvl="1"/>
            <a:r>
              <a:rPr lang="en-US" dirty="0"/>
              <a:t>written, legal instructions regarding your preferences for medical care if you are unable to make decisions for yourself</a:t>
            </a:r>
          </a:p>
          <a:p>
            <a:pPr lvl="1"/>
            <a:r>
              <a:rPr lang="en-US" dirty="0"/>
              <a:t>Advance directives guide choices for doctors and caregivers if you're terminally ill, seriously injured, in a coma, in the late stages of dementia or near the end of life</a:t>
            </a:r>
          </a:p>
          <a:p>
            <a:r>
              <a:rPr lang="en-US" dirty="0"/>
              <a:t>Why have one?</a:t>
            </a:r>
          </a:p>
          <a:p>
            <a:pPr lvl="1"/>
            <a:r>
              <a:rPr lang="en-US" dirty="0"/>
              <a:t>To get the medical care you would want</a:t>
            </a:r>
          </a:p>
          <a:p>
            <a:pPr lvl="1"/>
            <a:r>
              <a:rPr lang="en-US" dirty="0"/>
              <a:t>To avoid unnecessary suffering and relieve caregivers of decision-making burdens during moments of crisis or grief</a:t>
            </a:r>
          </a:p>
          <a:p>
            <a:pPr lvl="1"/>
            <a:r>
              <a:rPr lang="en-US" dirty="0"/>
              <a:t>To reduce confusion or disagreement about the choices you would want people to make on your behalf</a:t>
            </a:r>
          </a:p>
        </p:txBody>
      </p:sp>
    </p:spTree>
    <p:extLst>
      <p:ext uri="{BB962C8B-B14F-4D97-AF65-F5344CB8AC3E}">
        <p14:creationId xmlns:p14="http://schemas.microsoft.com/office/powerpoint/2010/main" val="2766047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749E6-0C83-4F80-85F6-A9AF003B8010}"/>
              </a:ext>
            </a:extLst>
          </p:cNvPr>
          <p:cNvSpPr>
            <a:spLocks noGrp="1"/>
          </p:cNvSpPr>
          <p:nvPr>
            <p:ph type="title"/>
          </p:nvPr>
        </p:nvSpPr>
        <p:spPr/>
        <p:txBody>
          <a:bodyPr/>
          <a:lstStyle/>
          <a:p>
            <a:r>
              <a:rPr lang="en-US" dirty="0"/>
              <a:t>Advance Directives</a:t>
            </a:r>
          </a:p>
        </p:txBody>
      </p:sp>
      <p:sp>
        <p:nvSpPr>
          <p:cNvPr id="3" name="Content Placeholder 2">
            <a:extLst>
              <a:ext uri="{FF2B5EF4-FFF2-40B4-BE49-F238E27FC236}">
                <a16:creationId xmlns:a16="http://schemas.microsoft.com/office/drawing/2014/main" id="{D2268E7D-DBE8-434A-A1CC-D6EA3E37E00F}"/>
              </a:ext>
            </a:extLst>
          </p:cNvPr>
          <p:cNvSpPr>
            <a:spLocks noGrp="1"/>
          </p:cNvSpPr>
          <p:nvPr>
            <p:ph idx="1"/>
          </p:nvPr>
        </p:nvSpPr>
        <p:spPr/>
        <p:txBody>
          <a:bodyPr/>
          <a:lstStyle/>
          <a:p>
            <a:r>
              <a:rPr lang="en-US" dirty="0"/>
              <a:t>End-of-Life Decisions to be made</a:t>
            </a:r>
          </a:p>
          <a:p>
            <a:pPr lvl="1"/>
            <a:r>
              <a:rPr lang="en-US" dirty="0"/>
              <a:t>CPR</a:t>
            </a:r>
          </a:p>
          <a:p>
            <a:pPr lvl="1"/>
            <a:r>
              <a:rPr lang="en-US" dirty="0"/>
              <a:t>Mechanical ventilation</a:t>
            </a:r>
          </a:p>
          <a:p>
            <a:pPr lvl="1"/>
            <a:r>
              <a:rPr lang="en-US" dirty="0"/>
              <a:t>Tube feeding</a:t>
            </a:r>
          </a:p>
          <a:p>
            <a:pPr lvl="1"/>
            <a:r>
              <a:rPr lang="en-US" dirty="0"/>
              <a:t>Dialysis</a:t>
            </a:r>
          </a:p>
          <a:p>
            <a:pPr lvl="1"/>
            <a:r>
              <a:rPr lang="en-US" dirty="0"/>
              <a:t>Antibiotics</a:t>
            </a:r>
          </a:p>
          <a:p>
            <a:pPr lvl="1"/>
            <a:r>
              <a:rPr lang="en-US" dirty="0"/>
              <a:t>Palliative Care</a:t>
            </a:r>
          </a:p>
          <a:p>
            <a:pPr lvl="1"/>
            <a:r>
              <a:rPr lang="en-US" dirty="0"/>
              <a:t>Organ and Tissue Donation</a:t>
            </a:r>
          </a:p>
          <a:p>
            <a:r>
              <a:rPr lang="en-US" dirty="0"/>
              <a:t>Conflicts related to the advance directives</a:t>
            </a:r>
          </a:p>
          <a:p>
            <a:pPr lvl="1"/>
            <a:r>
              <a:rPr lang="en-US" dirty="0"/>
              <a:t>Multiple copies</a:t>
            </a:r>
          </a:p>
          <a:p>
            <a:pPr lvl="1"/>
            <a:r>
              <a:rPr lang="en-US" dirty="0"/>
              <a:t>Legality</a:t>
            </a:r>
          </a:p>
          <a:p>
            <a:pPr lvl="1"/>
            <a:r>
              <a:rPr lang="en-US" dirty="0"/>
              <a:t>Next-of-Kin</a:t>
            </a:r>
          </a:p>
        </p:txBody>
      </p:sp>
    </p:spTree>
    <p:extLst>
      <p:ext uri="{BB962C8B-B14F-4D97-AF65-F5344CB8AC3E}">
        <p14:creationId xmlns:p14="http://schemas.microsoft.com/office/powerpoint/2010/main" val="163362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8B972-B588-46B6-AFF3-4B281028BE9D}"/>
              </a:ext>
            </a:extLst>
          </p:cNvPr>
          <p:cNvSpPr>
            <a:spLocks noGrp="1"/>
          </p:cNvSpPr>
          <p:nvPr>
            <p:ph type="title"/>
          </p:nvPr>
        </p:nvSpPr>
        <p:spPr/>
        <p:txBody>
          <a:bodyPr/>
          <a:lstStyle/>
          <a:p>
            <a:r>
              <a:rPr lang="en-US" dirty="0">
                <a:hlinkClick r:id="rId3"/>
              </a:rPr>
              <a:t>Extremis</a:t>
            </a:r>
            <a:endParaRPr lang="en-US" dirty="0"/>
          </a:p>
        </p:txBody>
      </p:sp>
      <p:sp>
        <p:nvSpPr>
          <p:cNvPr id="3" name="Text Placeholder 2">
            <a:extLst>
              <a:ext uri="{FF2B5EF4-FFF2-40B4-BE49-F238E27FC236}">
                <a16:creationId xmlns:a16="http://schemas.microsoft.com/office/drawing/2014/main" id="{91CB11CE-0887-47F0-8D47-F17B53A2B2A5}"/>
              </a:ext>
            </a:extLst>
          </p:cNvPr>
          <p:cNvSpPr>
            <a:spLocks noGrp="1"/>
          </p:cNvSpPr>
          <p:nvPr>
            <p:ph type="body" idx="1"/>
          </p:nvPr>
        </p:nvSpPr>
        <p:spPr/>
        <p:txBody>
          <a:bodyPr/>
          <a:lstStyle/>
          <a:p>
            <a:r>
              <a:rPr lang="en-US" dirty="0"/>
              <a:t>Netflix Documentary</a:t>
            </a:r>
          </a:p>
        </p:txBody>
      </p:sp>
    </p:spTree>
    <p:extLst>
      <p:ext uri="{BB962C8B-B14F-4D97-AF65-F5344CB8AC3E}">
        <p14:creationId xmlns:p14="http://schemas.microsoft.com/office/powerpoint/2010/main" val="1592358989"/>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467</TotalTime>
  <Words>4560</Words>
  <Application>Microsoft Office PowerPoint</Application>
  <PresentationFormat>Widescreen</PresentationFormat>
  <Paragraphs>258</Paragraphs>
  <Slides>21</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Calibri</vt:lpstr>
      <vt:lpstr>Calibri Light</vt:lpstr>
      <vt:lpstr>Rockwell</vt:lpstr>
      <vt:lpstr>Wingdings</vt:lpstr>
      <vt:lpstr>Atlas</vt:lpstr>
      <vt:lpstr>End of Life Care:</vt:lpstr>
      <vt:lpstr>Ethical Situations</vt:lpstr>
      <vt:lpstr>Objectives At the end of class, the learner will be able to discuss  current ethical and legal controversies related to end-of-lif care and/or decision making</vt:lpstr>
      <vt:lpstr>PowerPoint Presentation</vt:lpstr>
      <vt:lpstr>Ethical Principles</vt:lpstr>
      <vt:lpstr>Advance Directives &amp; Living Wills</vt:lpstr>
      <vt:lpstr>Advance Directives</vt:lpstr>
      <vt:lpstr>Advance Directives</vt:lpstr>
      <vt:lpstr>Extremis</vt:lpstr>
      <vt:lpstr>End-of-Life Nursing Care</vt:lpstr>
      <vt:lpstr>End-Of-Life Care</vt:lpstr>
      <vt:lpstr>End-of-Life Care Managing Pain</vt:lpstr>
      <vt:lpstr>End-of-Life Care Post-Mortem Cares</vt:lpstr>
      <vt:lpstr>Death &amp; Dying</vt:lpstr>
      <vt:lpstr>Family Presence During Lifesaving Resuscitation</vt:lpstr>
      <vt:lpstr>Living in a Vegetative State</vt:lpstr>
      <vt:lpstr>Ommission versus Withdrawal of Life-Sustaining Treatment</vt:lpstr>
      <vt:lpstr>Withdrawing Treatment</vt:lpstr>
      <vt:lpstr>Brain Death &amp; Pregnancy</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 of Life Care:</dc:title>
  <dc:creator>Katie Mathern</dc:creator>
  <cp:lastModifiedBy>Katie Mathern</cp:lastModifiedBy>
  <cp:revision>54</cp:revision>
  <dcterms:created xsi:type="dcterms:W3CDTF">2019-10-02T15:49:29Z</dcterms:created>
  <dcterms:modified xsi:type="dcterms:W3CDTF">2019-10-03T17:57:36Z</dcterms:modified>
</cp:coreProperties>
</file>